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37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58450" y="295006"/>
            <a:ext cx="7429530" cy="809720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321667" y="9258300"/>
            <a:ext cx="7721600" cy="1028700"/>
          </a:xfrm>
          <a:custGeom>
            <a:avLst/>
            <a:gdLst/>
            <a:ahLst/>
            <a:cxnLst/>
            <a:rect l="l" t="t" r="r" b="b"/>
            <a:pathLst>
              <a:path w="7721600" h="1028700">
                <a:moveTo>
                  <a:pt x="7721512" y="1028699"/>
                </a:moveTo>
                <a:lnTo>
                  <a:pt x="7668919" y="1028699"/>
                </a:lnTo>
                <a:lnTo>
                  <a:pt x="6692399" y="26276"/>
                </a:lnTo>
                <a:lnTo>
                  <a:pt x="6719389" y="0"/>
                </a:lnTo>
                <a:lnTo>
                  <a:pt x="7721512" y="1028699"/>
                </a:lnTo>
                <a:close/>
              </a:path>
              <a:path w="7721600" h="1028700">
                <a:moveTo>
                  <a:pt x="7415842" y="1028699"/>
                </a:moveTo>
                <a:lnTo>
                  <a:pt x="7365192" y="1028699"/>
                </a:lnTo>
                <a:lnTo>
                  <a:pt x="6388199" y="25790"/>
                </a:lnTo>
                <a:lnTo>
                  <a:pt x="6414195" y="482"/>
                </a:lnTo>
                <a:lnTo>
                  <a:pt x="7415842" y="1028699"/>
                </a:lnTo>
                <a:close/>
              </a:path>
              <a:path w="7721600" h="1028700">
                <a:moveTo>
                  <a:pt x="7110173" y="1028699"/>
                </a:moveTo>
                <a:lnTo>
                  <a:pt x="7061465" y="1028699"/>
                </a:lnTo>
                <a:lnTo>
                  <a:pt x="6083999" y="25305"/>
                </a:lnTo>
                <a:lnTo>
                  <a:pt x="6108998" y="967"/>
                </a:lnTo>
                <a:lnTo>
                  <a:pt x="7110173" y="1028699"/>
                </a:lnTo>
                <a:close/>
              </a:path>
              <a:path w="7721600" h="1028700">
                <a:moveTo>
                  <a:pt x="6804503" y="1028699"/>
                </a:moveTo>
                <a:lnTo>
                  <a:pt x="6757738" y="1028699"/>
                </a:lnTo>
                <a:lnTo>
                  <a:pt x="5779799" y="24819"/>
                </a:lnTo>
                <a:lnTo>
                  <a:pt x="5803801" y="1453"/>
                </a:lnTo>
                <a:lnTo>
                  <a:pt x="6804503" y="1028699"/>
                </a:lnTo>
                <a:close/>
              </a:path>
              <a:path w="7721600" h="1028700">
                <a:moveTo>
                  <a:pt x="6498834" y="1028699"/>
                </a:moveTo>
                <a:lnTo>
                  <a:pt x="6454010" y="1028699"/>
                </a:lnTo>
                <a:lnTo>
                  <a:pt x="5475599" y="24334"/>
                </a:lnTo>
                <a:lnTo>
                  <a:pt x="5498604" y="1938"/>
                </a:lnTo>
                <a:lnTo>
                  <a:pt x="6498834" y="1028699"/>
                </a:lnTo>
                <a:close/>
              </a:path>
              <a:path w="7721600" h="1028700">
                <a:moveTo>
                  <a:pt x="6193164" y="1028699"/>
                </a:moveTo>
                <a:lnTo>
                  <a:pt x="6150283" y="1028699"/>
                </a:lnTo>
                <a:lnTo>
                  <a:pt x="5171399" y="23849"/>
                </a:lnTo>
                <a:lnTo>
                  <a:pt x="5193407" y="2423"/>
                </a:lnTo>
                <a:lnTo>
                  <a:pt x="6193164" y="1028699"/>
                </a:lnTo>
                <a:close/>
              </a:path>
              <a:path w="7721600" h="1028700">
                <a:moveTo>
                  <a:pt x="5887495" y="1028699"/>
                </a:moveTo>
                <a:lnTo>
                  <a:pt x="5846555" y="1028699"/>
                </a:lnTo>
                <a:lnTo>
                  <a:pt x="4867199" y="23364"/>
                </a:lnTo>
                <a:lnTo>
                  <a:pt x="4888210" y="2908"/>
                </a:lnTo>
                <a:lnTo>
                  <a:pt x="5887495" y="1028699"/>
                </a:lnTo>
                <a:close/>
              </a:path>
              <a:path w="7721600" h="1028700">
                <a:moveTo>
                  <a:pt x="5581825" y="1028699"/>
                </a:moveTo>
                <a:lnTo>
                  <a:pt x="5542828" y="1028699"/>
                </a:lnTo>
                <a:lnTo>
                  <a:pt x="4562999" y="22878"/>
                </a:lnTo>
                <a:lnTo>
                  <a:pt x="4583013" y="3394"/>
                </a:lnTo>
                <a:lnTo>
                  <a:pt x="5581825" y="1028699"/>
                </a:lnTo>
                <a:close/>
              </a:path>
              <a:path w="7721600" h="1028700">
                <a:moveTo>
                  <a:pt x="5276155" y="1028699"/>
                </a:moveTo>
                <a:lnTo>
                  <a:pt x="5239101" y="1028699"/>
                </a:lnTo>
                <a:lnTo>
                  <a:pt x="4258799" y="22393"/>
                </a:lnTo>
                <a:lnTo>
                  <a:pt x="4277817" y="3879"/>
                </a:lnTo>
                <a:lnTo>
                  <a:pt x="5276155" y="1028699"/>
                </a:lnTo>
                <a:close/>
              </a:path>
              <a:path w="7721600" h="1028700">
                <a:moveTo>
                  <a:pt x="4970485" y="1028699"/>
                </a:moveTo>
                <a:lnTo>
                  <a:pt x="4935373" y="1028699"/>
                </a:lnTo>
                <a:lnTo>
                  <a:pt x="3954599" y="21908"/>
                </a:lnTo>
                <a:lnTo>
                  <a:pt x="3972619" y="4365"/>
                </a:lnTo>
                <a:lnTo>
                  <a:pt x="4970485" y="1028699"/>
                </a:lnTo>
                <a:close/>
              </a:path>
              <a:path w="7721600" h="1028700">
                <a:moveTo>
                  <a:pt x="4664816" y="1028699"/>
                </a:moveTo>
                <a:lnTo>
                  <a:pt x="4631646" y="1028699"/>
                </a:lnTo>
                <a:lnTo>
                  <a:pt x="3650399" y="21423"/>
                </a:lnTo>
                <a:lnTo>
                  <a:pt x="3667423" y="4850"/>
                </a:lnTo>
                <a:lnTo>
                  <a:pt x="4664816" y="1028699"/>
                </a:lnTo>
                <a:close/>
              </a:path>
              <a:path w="7721600" h="1028700">
                <a:moveTo>
                  <a:pt x="4359146" y="1028699"/>
                </a:moveTo>
                <a:lnTo>
                  <a:pt x="4327919" y="1028699"/>
                </a:lnTo>
                <a:lnTo>
                  <a:pt x="3346199" y="20937"/>
                </a:lnTo>
                <a:lnTo>
                  <a:pt x="3362226" y="5335"/>
                </a:lnTo>
                <a:lnTo>
                  <a:pt x="4359146" y="1028699"/>
                </a:lnTo>
                <a:close/>
              </a:path>
              <a:path w="7721600" h="1028700">
                <a:moveTo>
                  <a:pt x="4053476" y="1028699"/>
                </a:moveTo>
                <a:lnTo>
                  <a:pt x="4024191" y="1028699"/>
                </a:lnTo>
                <a:lnTo>
                  <a:pt x="3041999" y="20452"/>
                </a:lnTo>
                <a:lnTo>
                  <a:pt x="3057028" y="5820"/>
                </a:lnTo>
                <a:lnTo>
                  <a:pt x="4053476" y="1028699"/>
                </a:lnTo>
                <a:close/>
              </a:path>
              <a:path w="7721600" h="1028700">
                <a:moveTo>
                  <a:pt x="3747807" y="1028699"/>
                </a:moveTo>
                <a:lnTo>
                  <a:pt x="3720464" y="1028699"/>
                </a:lnTo>
                <a:lnTo>
                  <a:pt x="2737799" y="19967"/>
                </a:lnTo>
                <a:lnTo>
                  <a:pt x="2751832" y="6305"/>
                </a:lnTo>
                <a:lnTo>
                  <a:pt x="3747807" y="1028699"/>
                </a:lnTo>
                <a:close/>
              </a:path>
              <a:path w="7721600" h="1028700">
                <a:moveTo>
                  <a:pt x="3442137" y="1028699"/>
                </a:moveTo>
                <a:lnTo>
                  <a:pt x="3416737" y="1028699"/>
                </a:lnTo>
                <a:lnTo>
                  <a:pt x="2433599" y="19481"/>
                </a:lnTo>
                <a:lnTo>
                  <a:pt x="2446635" y="6791"/>
                </a:lnTo>
                <a:lnTo>
                  <a:pt x="3442137" y="1028699"/>
                </a:lnTo>
                <a:close/>
              </a:path>
              <a:path w="7721600" h="1028700">
                <a:moveTo>
                  <a:pt x="3136467" y="1028699"/>
                </a:moveTo>
                <a:lnTo>
                  <a:pt x="3113010" y="1028699"/>
                </a:lnTo>
                <a:lnTo>
                  <a:pt x="2129400" y="18996"/>
                </a:lnTo>
                <a:lnTo>
                  <a:pt x="2141438" y="7276"/>
                </a:lnTo>
                <a:lnTo>
                  <a:pt x="3136467" y="1028699"/>
                </a:lnTo>
                <a:close/>
              </a:path>
              <a:path w="7721600" h="1028700">
                <a:moveTo>
                  <a:pt x="2830798" y="1028699"/>
                </a:moveTo>
                <a:lnTo>
                  <a:pt x="2809282" y="1028699"/>
                </a:lnTo>
                <a:lnTo>
                  <a:pt x="1825200" y="18511"/>
                </a:lnTo>
                <a:lnTo>
                  <a:pt x="1836241" y="7761"/>
                </a:lnTo>
                <a:lnTo>
                  <a:pt x="2830798" y="1028699"/>
                </a:lnTo>
                <a:close/>
              </a:path>
              <a:path w="7721600" h="1028700">
                <a:moveTo>
                  <a:pt x="2525128" y="1028699"/>
                </a:moveTo>
                <a:lnTo>
                  <a:pt x="2505555" y="1028699"/>
                </a:lnTo>
                <a:lnTo>
                  <a:pt x="1520999" y="18026"/>
                </a:lnTo>
                <a:lnTo>
                  <a:pt x="1531044" y="8246"/>
                </a:lnTo>
                <a:lnTo>
                  <a:pt x="2525128" y="1028699"/>
                </a:lnTo>
                <a:close/>
              </a:path>
              <a:path w="7721600" h="1028700">
                <a:moveTo>
                  <a:pt x="2219459" y="1028699"/>
                </a:moveTo>
                <a:lnTo>
                  <a:pt x="2201827" y="1028699"/>
                </a:lnTo>
                <a:lnTo>
                  <a:pt x="1216799" y="17540"/>
                </a:lnTo>
                <a:lnTo>
                  <a:pt x="1225847" y="8732"/>
                </a:lnTo>
                <a:lnTo>
                  <a:pt x="2219459" y="1028699"/>
                </a:lnTo>
                <a:close/>
              </a:path>
              <a:path w="7721600" h="1028700">
                <a:moveTo>
                  <a:pt x="1913789" y="1028699"/>
                </a:moveTo>
                <a:lnTo>
                  <a:pt x="1898100" y="1028699"/>
                </a:lnTo>
                <a:lnTo>
                  <a:pt x="912599" y="17055"/>
                </a:lnTo>
                <a:lnTo>
                  <a:pt x="920650" y="9217"/>
                </a:lnTo>
                <a:lnTo>
                  <a:pt x="1913789" y="1028699"/>
                </a:lnTo>
                <a:close/>
              </a:path>
              <a:path w="7721600" h="1028700">
                <a:moveTo>
                  <a:pt x="1608119" y="1028699"/>
                </a:moveTo>
                <a:lnTo>
                  <a:pt x="1594373" y="1028699"/>
                </a:lnTo>
                <a:lnTo>
                  <a:pt x="608399" y="16570"/>
                </a:lnTo>
                <a:lnTo>
                  <a:pt x="615453" y="9703"/>
                </a:lnTo>
                <a:lnTo>
                  <a:pt x="1608119" y="1028699"/>
                </a:lnTo>
                <a:close/>
              </a:path>
              <a:path w="7721600" h="1028700">
                <a:moveTo>
                  <a:pt x="1302449" y="1028699"/>
                </a:moveTo>
                <a:lnTo>
                  <a:pt x="1290645" y="1028699"/>
                </a:lnTo>
                <a:lnTo>
                  <a:pt x="304199" y="16085"/>
                </a:lnTo>
                <a:lnTo>
                  <a:pt x="310257" y="10188"/>
                </a:lnTo>
                <a:lnTo>
                  <a:pt x="1302449" y="1028699"/>
                </a:lnTo>
                <a:close/>
              </a:path>
              <a:path w="7721600" h="1028700">
                <a:moveTo>
                  <a:pt x="996780" y="1028699"/>
                </a:moveTo>
                <a:lnTo>
                  <a:pt x="986918" y="1028699"/>
                </a:lnTo>
                <a:lnTo>
                  <a:pt x="0" y="15599"/>
                </a:lnTo>
                <a:lnTo>
                  <a:pt x="5060" y="10673"/>
                </a:lnTo>
                <a:lnTo>
                  <a:pt x="996780" y="1028699"/>
                </a:lnTo>
                <a:close/>
              </a:path>
            </a:pathLst>
          </a:custGeom>
          <a:solidFill>
            <a:srgbClr val="5CE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2961722"/>
            <a:ext cx="16256000" cy="403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50" b="1" i="0">
                <a:solidFill>
                  <a:srgbClr val="004AA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rgbClr val="004AA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2E2E2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rgbClr val="004AA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1" i="0">
                <a:solidFill>
                  <a:srgbClr val="004AA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3636243"/>
            <a:ext cx="16256000" cy="2011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1" i="0">
                <a:solidFill>
                  <a:srgbClr val="004AA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8734" y="3542024"/>
            <a:ext cx="17270531" cy="4949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2E2E2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getting-started-with-classification/" TargetMode="External"/><Relationship Id="rId3" Type="http://schemas.openxmlformats.org/officeDocument/2006/relationships/image" Target="../media/image31.png"/><Relationship Id="rId7" Type="http://schemas.openxmlformats.org/officeDocument/2006/relationships/hyperlink" Target="https://www.geeksforgeeks.org/supervised-unsupervised-learning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searchgate.net/publication/357972513_A_systematic_literature_review_on_spam_content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echtarget.com/searchsecurity/definition/spam" TargetMode="External"/><Relationship Id="rId4" Type="http://schemas.openxmlformats.org/officeDocument/2006/relationships/hyperlink" Target="http://www.kaggle.com/datasets/venky73/spam-mails-dataset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100"/>
              </a:lnSpc>
              <a:spcBef>
                <a:spcPts val="100"/>
              </a:spcBef>
            </a:pPr>
            <a:r>
              <a:rPr spc="-50" dirty="0"/>
              <a:t>EMAIL</a:t>
            </a:r>
            <a:r>
              <a:rPr spc="-805" dirty="0"/>
              <a:t> </a:t>
            </a:r>
            <a:r>
              <a:rPr spc="400" dirty="0"/>
              <a:t>SPAM </a:t>
            </a:r>
            <a:r>
              <a:rPr spc="-3515" dirty="0"/>
              <a:t> </a:t>
            </a:r>
            <a:r>
              <a:rPr spc="35" dirty="0">
                <a:solidFill>
                  <a:srgbClr val="2AB4D4"/>
                </a:solidFill>
              </a:rPr>
              <a:t>DETECTION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8121681"/>
            <a:ext cx="4970145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500" spc="275" dirty="0">
                <a:solidFill>
                  <a:srgbClr val="2E2E2E"/>
                </a:solidFill>
                <a:latin typeface="Tahoma"/>
                <a:cs typeface="Tahoma"/>
              </a:rPr>
              <a:t>Dhruv</a:t>
            </a:r>
            <a:r>
              <a:rPr sz="2500" spc="8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Lunagariya--20BCP153 </a:t>
            </a:r>
            <a:r>
              <a:rPr sz="2500" spc="-77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75" dirty="0">
                <a:solidFill>
                  <a:srgbClr val="2E2E2E"/>
                </a:solidFill>
                <a:latin typeface="Tahoma"/>
                <a:cs typeface="Tahoma"/>
              </a:rPr>
              <a:t>Dhruv</a:t>
            </a:r>
            <a:r>
              <a:rPr sz="2500" spc="10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Patel--20BCP152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60850" y="0"/>
            <a:ext cx="11828145" cy="10287000"/>
            <a:chOff x="6460850" y="0"/>
            <a:chExt cx="1182814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0850" y="0"/>
              <a:ext cx="11827148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9144" y="321686"/>
              <a:ext cx="2909398" cy="547205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17789" y="672244"/>
            <a:ext cx="5962015" cy="1183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600" b="0" spc="1050" dirty="0">
                <a:latin typeface="Tahoma"/>
                <a:cs typeface="Tahoma"/>
              </a:rPr>
              <a:t>A</a:t>
            </a:r>
            <a:r>
              <a:rPr sz="7600" b="0" spc="275" dirty="0">
                <a:latin typeface="Tahoma"/>
                <a:cs typeface="Tahoma"/>
              </a:rPr>
              <a:t>L</a:t>
            </a:r>
            <a:r>
              <a:rPr sz="7600" b="0" spc="615" dirty="0">
                <a:latin typeface="Tahoma"/>
                <a:cs typeface="Tahoma"/>
              </a:rPr>
              <a:t>G</a:t>
            </a:r>
            <a:r>
              <a:rPr sz="7600" b="0" spc="775" dirty="0">
                <a:latin typeface="Tahoma"/>
                <a:cs typeface="Tahoma"/>
              </a:rPr>
              <a:t>OR</a:t>
            </a:r>
            <a:r>
              <a:rPr sz="7600" b="0" spc="-540" dirty="0">
                <a:latin typeface="Tahoma"/>
                <a:cs typeface="Tahoma"/>
              </a:rPr>
              <a:t>I</a:t>
            </a:r>
            <a:r>
              <a:rPr sz="7600" b="0" spc="-40" dirty="0">
                <a:latin typeface="Tahoma"/>
                <a:cs typeface="Tahoma"/>
              </a:rPr>
              <a:t>T</a:t>
            </a:r>
            <a:r>
              <a:rPr sz="7600" b="0" spc="875" dirty="0">
                <a:latin typeface="Tahoma"/>
                <a:cs typeface="Tahoma"/>
              </a:rPr>
              <a:t>H</a:t>
            </a:r>
            <a:r>
              <a:rPr sz="7600" b="0" spc="1170" dirty="0">
                <a:latin typeface="Tahoma"/>
                <a:cs typeface="Tahoma"/>
              </a:rPr>
              <a:t>M</a:t>
            </a:r>
            <a:endParaRPr sz="7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4942" y="2793975"/>
            <a:ext cx="46894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50" dirty="0">
                <a:solidFill>
                  <a:srgbClr val="2E2E2E"/>
                </a:solidFill>
                <a:latin typeface="Tahoma"/>
                <a:cs typeface="Tahoma"/>
              </a:rPr>
              <a:t>Logistic</a:t>
            </a:r>
            <a:r>
              <a:rPr sz="4000" spc="-25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4000" spc="220" dirty="0">
                <a:solidFill>
                  <a:srgbClr val="2E2E2E"/>
                </a:solidFill>
                <a:latin typeface="Tahoma"/>
                <a:cs typeface="Tahoma"/>
              </a:rPr>
              <a:t>regression</a:t>
            </a:r>
            <a:endParaRPr sz="40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625" y="4104908"/>
            <a:ext cx="9630410" cy="6182360"/>
            <a:chOff x="768625" y="4104908"/>
            <a:chExt cx="9630410" cy="618236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625" y="8215745"/>
              <a:ext cx="6998229" cy="207116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5399" y="4104908"/>
              <a:ext cx="104775" cy="1047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5399" y="7133858"/>
              <a:ext cx="104775" cy="1047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5399" y="7638683"/>
              <a:ext cx="104775" cy="1047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4011" y="4104908"/>
              <a:ext cx="104775" cy="1047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4011" y="6629033"/>
              <a:ext cx="104775" cy="1047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4011" y="8143508"/>
              <a:ext cx="104775" cy="10477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55650" y="3812802"/>
            <a:ext cx="5785485" cy="406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2500"/>
              </a:lnSpc>
              <a:spcBef>
                <a:spcPts val="100"/>
              </a:spcBef>
            </a:pP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Logistic 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regression </a:t>
            </a:r>
            <a:r>
              <a:rPr sz="2500" spc="95" dirty="0">
                <a:solidFill>
                  <a:srgbClr val="2E2E2E"/>
                </a:solidFill>
                <a:latin typeface="Tahoma"/>
                <a:cs typeface="Tahoma"/>
              </a:rPr>
              <a:t>is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a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  <a:hlinkClick r:id="rId7"/>
              </a:rPr>
              <a:t>supervised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5" dirty="0">
                <a:solidFill>
                  <a:srgbClr val="2E2E2E"/>
                </a:solidFill>
                <a:latin typeface="Tahoma"/>
                <a:cs typeface="Tahoma"/>
                <a:hlinkClick r:id="rId7"/>
              </a:rPr>
              <a:t>machine 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  <a:hlinkClick r:id="rId7"/>
              </a:rPr>
              <a:t>learning </a:t>
            </a:r>
            <a:r>
              <a:rPr sz="2500" spc="210" dirty="0">
                <a:solidFill>
                  <a:srgbClr val="2E2E2E"/>
                </a:solidFill>
                <a:latin typeface="Tahoma"/>
                <a:cs typeface="Tahoma"/>
              </a:rPr>
              <a:t>algorithm </a:t>
            </a:r>
            <a:r>
              <a:rPr sz="2500" spc="215" dirty="0">
                <a:solidFill>
                  <a:srgbClr val="2E2E2E"/>
                </a:solidFill>
                <a:latin typeface="Tahoma"/>
                <a:cs typeface="Tahoma"/>
              </a:rPr>
              <a:t>mainly </a:t>
            </a:r>
            <a:r>
              <a:rPr sz="2500" spc="-77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used </a:t>
            </a: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for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  <a:hlinkClick r:id="rId8"/>
              </a:rPr>
              <a:t>classification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tasks </a:t>
            </a:r>
            <a:r>
              <a:rPr sz="2500" spc="204" dirty="0">
                <a:solidFill>
                  <a:srgbClr val="2E2E2E"/>
                </a:solidFill>
                <a:latin typeface="Tahoma"/>
                <a:cs typeface="Tahoma"/>
              </a:rPr>
              <a:t>where </a:t>
            </a:r>
            <a:r>
              <a:rPr sz="2500" spc="21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the</a:t>
            </a:r>
            <a:r>
              <a:rPr sz="2500" spc="-2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goal</a:t>
            </a:r>
            <a:r>
              <a:rPr sz="2500" spc="-2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95" dirty="0">
                <a:solidFill>
                  <a:srgbClr val="2E2E2E"/>
                </a:solidFill>
                <a:latin typeface="Tahoma"/>
                <a:cs typeface="Tahoma"/>
              </a:rPr>
              <a:t>is</a:t>
            </a:r>
            <a:r>
              <a:rPr sz="2500" spc="-2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to</a:t>
            </a:r>
            <a:r>
              <a:rPr sz="2500" spc="-2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predict</a:t>
            </a:r>
            <a:r>
              <a:rPr sz="2500" spc="-2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the</a:t>
            </a:r>
            <a:r>
              <a:rPr sz="2500" spc="-2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5" dirty="0">
                <a:solidFill>
                  <a:srgbClr val="2E2E2E"/>
                </a:solidFill>
                <a:latin typeface="Tahoma"/>
                <a:cs typeface="Tahoma"/>
              </a:rPr>
              <a:t>probability </a:t>
            </a:r>
            <a:r>
              <a:rPr sz="2500" spc="-7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that </a:t>
            </a:r>
            <a:r>
              <a:rPr sz="2500" spc="204" dirty="0">
                <a:solidFill>
                  <a:srgbClr val="2E2E2E"/>
                </a:solidFill>
                <a:latin typeface="Tahoma"/>
                <a:cs typeface="Tahoma"/>
              </a:rPr>
              <a:t>an 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instance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of </a:t>
            </a:r>
            <a:r>
              <a:rPr sz="2500" spc="210" dirty="0">
                <a:solidFill>
                  <a:srgbClr val="2E2E2E"/>
                </a:solidFill>
                <a:latin typeface="Tahoma"/>
                <a:cs typeface="Tahoma"/>
              </a:rPr>
              <a:t>belonging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to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a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given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75" dirty="0">
                <a:solidFill>
                  <a:srgbClr val="2E2E2E"/>
                </a:solidFill>
                <a:latin typeface="Tahoma"/>
                <a:cs typeface="Tahoma"/>
              </a:rPr>
              <a:t>class.</a:t>
            </a:r>
            <a:endParaRPr sz="2500">
              <a:latin typeface="Tahoma"/>
              <a:cs typeface="Tahoma"/>
            </a:endParaRPr>
          </a:p>
          <a:p>
            <a:pPr marL="12700" marR="2929255" algn="just">
              <a:lnSpc>
                <a:spcPct val="132500"/>
              </a:lnSpc>
            </a:pP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Statistical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Model </a:t>
            </a:r>
            <a:r>
              <a:rPr sz="2500" spc="2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340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cc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u</a:t>
            </a:r>
            <a:r>
              <a:rPr sz="2500" spc="75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c</a:t>
            </a:r>
            <a:r>
              <a:rPr sz="2500" spc="80" dirty="0">
                <a:solidFill>
                  <a:srgbClr val="2E2E2E"/>
                </a:solidFill>
                <a:latin typeface="Tahoma"/>
                <a:cs typeface="Tahoma"/>
              </a:rPr>
              <a:t>y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-355" dirty="0">
                <a:solidFill>
                  <a:srgbClr val="2E2E2E"/>
                </a:solidFill>
                <a:latin typeface="Tahoma"/>
                <a:cs typeface="Tahoma"/>
              </a:rPr>
              <a:t>: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9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8</a:t>
            </a:r>
            <a:r>
              <a:rPr sz="2500" spc="-215" dirty="0">
                <a:solidFill>
                  <a:srgbClr val="2E2E2E"/>
                </a:solidFill>
                <a:latin typeface="Tahoma"/>
                <a:cs typeface="Tahoma"/>
              </a:rPr>
              <a:t>.</a:t>
            </a:r>
            <a:r>
              <a:rPr sz="2500" spc="125" dirty="0">
                <a:solidFill>
                  <a:srgbClr val="2E2E2E"/>
                </a:solidFill>
                <a:latin typeface="Tahoma"/>
                <a:cs typeface="Tahoma"/>
              </a:rPr>
              <a:t>4</a:t>
            </a:r>
            <a:r>
              <a:rPr sz="2500" spc="70" dirty="0">
                <a:solidFill>
                  <a:srgbClr val="2E2E2E"/>
                </a:solidFill>
                <a:latin typeface="Tahoma"/>
                <a:cs typeface="Tahoma"/>
              </a:rPr>
              <a:t>5</a:t>
            </a:r>
            <a:r>
              <a:rPr sz="2500" spc="-10" dirty="0">
                <a:solidFill>
                  <a:srgbClr val="2E2E2E"/>
                </a:solidFill>
                <a:latin typeface="Tahoma"/>
                <a:cs typeface="Tahoma"/>
              </a:rPr>
              <a:t>%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554261" y="2793975"/>
            <a:ext cx="5785485" cy="2054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00"/>
              </a:spcBef>
            </a:pPr>
            <a:r>
              <a:rPr sz="4000" spc="260" dirty="0">
                <a:solidFill>
                  <a:srgbClr val="2E2E2E"/>
                </a:solidFill>
                <a:latin typeface="Tahoma"/>
                <a:cs typeface="Tahoma"/>
              </a:rPr>
              <a:t>Naive</a:t>
            </a:r>
            <a:r>
              <a:rPr sz="4000" spc="-26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4000" spc="229" dirty="0">
                <a:solidFill>
                  <a:srgbClr val="2E2E2E"/>
                </a:solidFill>
                <a:latin typeface="Tahoma"/>
                <a:cs typeface="Tahoma"/>
              </a:rPr>
              <a:t>Bayes</a:t>
            </a:r>
            <a:endParaRPr sz="4000">
              <a:latin typeface="Tahoma"/>
              <a:cs typeface="Tahoma"/>
            </a:endParaRPr>
          </a:p>
          <a:p>
            <a:pPr marL="12700" marR="5080">
              <a:lnSpc>
                <a:spcPct val="132500"/>
              </a:lnSpc>
              <a:spcBef>
                <a:spcPts val="3220"/>
              </a:spcBef>
              <a:tabLst>
                <a:tab pos="1385570" algn="l"/>
                <a:tab pos="2267585" algn="l"/>
                <a:tab pos="2792730" algn="l"/>
                <a:tab pos="4135120" algn="l"/>
                <a:tab pos="4853940" algn="l"/>
                <a:tab pos="5586095" algn="l"/>
              </a:tabLst>
            </a:pPr>
            <a:r>
              <a:rPr sz="2500" spc="305" dirty="0">
                <a:solidFill>
                  <a:srgbClr val="2E2E2E"/>
                </a:solidFill>
                <a:latin typeface="Tahoma"/>
                <a:cs typeface="Tahoma"/>
              </a:rPr>
              <a:t>N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ï</a:t>
            </a:r>
            <a:r>
              <a:rPr sz="2500" spc="60" dirty="0">
                <a:solidFill>
                  <a:srgbClr val="2E2E2E"/>
                </a:solidFill>
                <a:latin typeface="Tahoma"/>
                <a:cs typeface="Tahoma"/>
              </a:rPr>
              <a:t>v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285" dirty="0">
                <a:solidFill>
                  <a:srgbClr val="2E2E2E"/>
                </a:solidFill>
                <a:latin typeface="Tahoma"/>
                <a:cs typeface="Tahoma"/>
              </a:rPr>
              <a:t>B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75" dirty="0">
                <a:solidFill>
                  <a:srgbClr val="2E2E2E"/>
                </a:solidFill>
                <a:latin typeface="Tahoma"/>
                <a:cs typeface="Tahoma"/>
              </a:rPr>
              <a:t>y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500" spc="55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l</a:t>
            </a:r>
            <a:r>
              <a:rPr sz="2500" spc="210" dirty="0">
                <a:solidFill>
                  <a:srgbClr val="2E2E2E"/>
                </a:solidFill>
                <a:latin typeface="Tahoma"/>
                <a:cs typeface="Tahoma"/>
              </a:rPr>
              <a:t>g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o</a:t>
            </a:r>
            <a:r>
              <a:rPr sz="2500" spc="75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2500" spc="270" dirty="0">
                <a:solidFill>
                  <a:srgbClr val="2E2E2E"/>
                </a:solidFill>
                <a:latin typeface="Tahoma"/>
                <a:cs typeface="Tahoma"/>
              </a:rPr>
              <a:t>h</a:t>
            </a:r>
            <a:r>
              <a:rPr sz="2500" spc="505" dirty="0">
                <a:solidFill>
                  <a:srgbClr val="2E2E2E"/>
                </a:solidFill>
                <a:latin typeface="Tahoma"/>
                <a:cs typeface="Tahoma"/>
              </a:rPr>
              <a:t>m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2500" spc="55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a  </a:t>
            </a:r>
            <a:r>
              <a:rPr sz="2500" spc="50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u</a:t>
            </a:r>
            <a:r>
              <a:rPr sz="2500" spc="310" dirty="0">
                <a:solidFill>
                  <a:srgbClr val="2E2E2E"/>
                </a:solidFill>
                <a:latin typeface="Tahoma"/>
                <a:cs typeface="Tahoma"/>
              </a:rPr>
              <a:t>p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500" spc="75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2500" spc="60" dirty="0">
                <a:solidFill>
                  <a:srgbClr val="2E2E2E"/>
                </a:solidFill>
                <a:latin typeface="Tahoma"/>
                <a:cs typeface="Tahoma"/>
              </a:rPr>
              <a:t>v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2500" spc="50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500" spc="320" dirty="0">
                <a:solidFill>
                  <a:srgbClr val="2E2E2E"/>
                </a:solidFill>
                <a:latin typeface="Tahoma"/>
                <a:cs typeface="Tahoma"/>
              </a:rPr>
              <a:t>d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l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ea</a:t>
            </a:r>
            <a:r>
              <a:rPr sz="2500" spc="75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2500" spc="254" dirty="0">
                <a:solidFill>
                  <a:srgbClr val="2E2E2E"/>
                </a:solidFill>
                <a:latin typeface="Tahoma"/>
                <a:cs typeface="Tahoma"/>
              </a:rPr>
              <a:t>n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2500" spc="254" dirty="0">
                <a:solidFill>
                  <a:srgbClr val="2E2E2E"/>
                </a:solidFill>
                <a:latin typeface="Tahoma"/>
                <a:cs typeface="Tahoma"/>
              </a:rPr>
              <a:t>n</a:t>
            </a:r>
            <a:r>
              <a:rPr sz="2500" spc="215" dirty="0">
                <a:solidFill>
                  <a:srgbClr val="2E2E2E"/>
                </a:solidFill>
                <a:latin typeface="Tahoma"/>
                <a:cs typeface="Tahoma"/>
              </a:rPr>
              <a:t>g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l</a:t>
            </a:r>
            <a:r>
              <a:rPr sz="2500" spc="210" dirty="0">
                <a:solidFill>
                  <a:srgbClr val="2E2E2E"/>
                </a:solidFill>
                <a:latin typeface="Tahoma"/>
                <a:cs typeface="Tahoma"/>
              </a:rPr>
              <a:t>g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o</a:t>
            </a:r>
            <a:r>
              <a:rPr sz="2500" spc="75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2500" spc="270" dirty="0">
                <a:solidFill>
                  <a:srgbClr val="2E2E2E"/>
                </a:solidFill>
                <a:latin typeface="Tahoma"/>
                <a:cs typeface="Tahoma"/>
              </a:rPr>
              <a:t>h</a:t>
            </a:r>
            <a:r>
              <a:rPr sz="2500" spc="500" dirty="0">
                <a:solidFill>
                  <a:srgbClr val="2E2E2E"/>
                </a:solidFill>
                <a:latin typeface="Tahoma"/>
                <a:cs typeface="Tahoma"/>
              </a:rPr>
              <a:t>m</a:t>
            </a:r>
            <a:r>
              <a:rPr sz="2500" spc="-225" dirty="0">
                <a:solidFill>
                  <a:srgbClr val="2E2E2E"/>
                </a:solidFill>
                <a:latin typeface="Tahoma"/>
                <a:cs typeface="Tahoma"/>
              </a:rPr>
              <a:t>,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54261" y="4946315"/>
            <a:ext cx="36474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37310" algn="l"/>
                <a:tab pos="1924050" algn="l"/>
                <a:tab pos="3225165" algn="l"/>
              </a:tabLst>
            </a:pPr>
            <a:r>
              <a:rPr sz="2500" spc="370" dirty="0">
                <a:solidFill>
                  <a:srgbClr val="2E2E2E"/>
                </a:solidFill>
                <a:latin typeface="Tahoma"/>
                <a:cs typeface="Tahoma"/>
              </a:rPr>
              <a:t>w</a:t>
            </a:r>
            <a:r>
              <a:rPr sz="2500" spc="270" dirty="0">
                <a:solidFill>
                  <a:srgbClr val="2E2E2E"/>
                </a:solidFill>
                <a:latin typeface="Tahoma"/>
                <a:cs typeface="Tahoma"/>
              </a:rPr>
              <a:t>h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c</a:t>
            </a:r>
            <a:r>
              <a:rPr sz="2500" spc="275" dirty="0">
                <a:solidFill>
                  <a:srgbClr val="2E2E2E"/>
                </a:solidFill>
                <a:latin typeface="Tahoma"/>
                <a:cs typeface="Tahoma"/>
              </a:rPr>
              <a:t>h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2500" spc="55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310" dirty="0">
                <a:solidFill>
                  <a:srgbClr val="2E2E2E"/>
                </a:solidFill>
                <a:latin typeface="Tahoma"/>
                <a:cs typeface="Tahoma"/>
              </a:rPr>
              <a:t>b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50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500" spc="320" dirty="0">
                <a:solidFill>
                  <a:srgbClr val="2E2E2E"/>
                </a:solidFill>
                <a:latin typeface="Tahoma"/>
                <a:cs typeface="Tahoma"/>
              </a:rPr>
              <a:t>d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o</a:t>
            </a:r>
            <a:r>
              <a:rPr sz="2500" spc="260" dirty="0">
                <a:solidFill>
                  <a:srgbClr val="2E2E2E"/>
                </a:solidFill>
                <a:latin typeface="Tahoma"/>
                <a:cs typeface="Tahoma"/>
              </a:rPr>
              <a:t>n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54261" y="4822452"/>
            <a:ext cx="5785485" cy="1035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968750">
              <a:lnSpc>
                <a:spcPct val="132500"/>
              </a:lnSpc>
              <a:spcBef>
                <a:spcPts val="100"/>
              </a:spcBef>
              <a:tabLst>
                <a:tab pos="1750060" algn="l"/>
                <a:tab pos="2731770" algn="l"/>
                <a:tab pos="3859529" algn="l"/>
                <a:tab pos="4660265" algn="l"/>
                <a:tab pos="4857115" algn="l"/>
              </a:tabLst>
            </a:pP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2500" spc="270" dirty="0">
                <a:solidFill>
                  <a:srgbClr val="2E2E2E"/>
                </a:solidFill>
                <a:latin typeface="Tahoma"/>
                <a:cs typeface="Tahoma"/>
              </a:rPr>
              <a:t>h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	</a:t>
            </a:r>
            <a:r>
              <a:rPr sz="2500" spc="285" dirty="0">
                <a:solidFill>
                  <a:srgbClr val="2E2E2E"/>
                </a:solidFill>
                <a:latin typeface="Tahoma"/>
                <a:cs typeface="Tahoma"/>
              </a:rPr>
              <a:t>B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75" dirty="0">
                <a:solidFill>
                  <a:srgbClr val="2E2E2E"/>
                </a:solidFill>
                <a:latin typeface="Tahoma"/>
                <a:cs typeface="Tahoma"/>
              </a:rPr>
              <a:t>y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500" spc="45" dirty="0">
                <a:solidFill>
                  <a:srgbClr val="2E2E2E"/>
                </a:solidFill>
                <a:latin typeface="Tahoma"/>
                <a:cs typeface="Tahoma"/>
              </a:rPr>
              <a:t>s  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2500" spc="270" dirty="0">
                <a:solidFill>
                  <a:srgbClr val="2E2E2E"/>
                </a:solidFill>
                <a:latin typeface="Tahoma"/>
                <a:cs typeface="Tahoma"/>
              </a:rPr>
              <a:t>h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o</a:t>
            </a:r>
            <a:r>
              <a:rPr sz="2500" spc="75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500" spc="505" dirty="0">
                <a:solidFill>
                  <a:srgbClr val="2E2E2E"/>
                </a:solidFill>
                <a:latin typeface="Tahoma"/>
                <a:cs typeface="Tahoma"/>
              </a:rPr>
              <a:t>m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254" dirty="0">
                <a:solidFill>
                  <a:srgbClr val="2E2E2E"/>
                </a:solidFill>
                <a:latin typeface="Tahoma"/>
                <a:cs typeface="Tahoma"/>
              </a:rPr>
              <a:t>n</a:t>
            </a:r>
            <a:r>
              <a:rPr sz="2500" spc="320" dirty="0">
                <a:solidFill>
                  <a:srgbClr val="2E2E2E"/>
                </a:solidFill>
                <a:latin typeface="Tahoma"/>
                <a:cs typeface="Tahoma"/>
              </a:rPr>
              <a:t>d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u</a:t>
            </a:r>
            <a:r>
              <a:rPr sz="2500" spc="50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500" spc="320" dirty="0">
                <a:solidFill>
                  <a:srgbClr val="2E2E2E"/>
                </a:solidFill>
                <a:latin typeface="Tahoma"/>
                <a:cs typeface="Tahoma"/>
              </a:rPr>
              <a:t>d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55" dirty="0">
                <a:solidFill>
                  <a:srgbClr val="2E2E2E"/>
                </a:solidFill>
                <a:latin typeface="Tahoma"/>
                <a:cs typeface="Tahoma"/>
              </a:rPr>
              <a:t>f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o</a:t>
            </a:r>
            <a:r>
              <a:rPr sz="2500" spc="80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50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o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l</a:t>
            </a:r>
            <a:r>
              <a:rPr sz="2500" spc="60" dirty="0">
                <a:solidFill>
                  <a:srgbClr val="2E2E2E"/>
                </a:solidFill>
                <a:latin typeface="Tahoma"/>
                <a:cs typeface="Tahoma"/>
              </a:rPr>
              <a:t>v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2500" spc="254" dirty="0">
                <a:solidFill>
                  <a:srgbClr val="2E2E2E"/>
                </a:solidFill>
                <a:latin typeface="Tahoma"/>
                <a:cs typeface="Tahoma"/>
              </a:rPr>
              <a:t>n</a:t>
            </a:r>
            <a:r>
              <a:rPr sz="2500" spc="215" dirty="0">
                <a:solidFill>
                  <a:srgbClr val="2E2E2E"/>
                </a:solidFill>
                <a:latin typeface="Tahoma"/>
                <a:cs typeface="Tahoma"/>
              </a:rPr>
              <a:t>g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554261" y="5832102"/>
            <a:ext cx="5785485" cy="1035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500"/>
              </a:lnSpc>
              <a:spcBef>
                <a:spcPts val="100"/>
              </a:spcBef>
            </a:pP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classification 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problems. 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5" dirty="0">
                <a:solidFill>
                  <a:srgbClr val="2E2E2E"/>
                </a:solidFill>
                <a:latin typeface="Tahoma"/>
                <a:cs typeface="Tahoma"/>
              </a:rPr>
              <a:t>probabilistic</a:t>
            </a:r>
            <a:r>
              <a:rPr sz="2500" spc="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90" dirty="0">
                <a:solidFill>
                  <a:srgbClr val="2E2E2E"/>
                </a:solidFill>
                <a:latin typeface="Tahoma"/>
                <a:cs typeface="Tahoma"/>
              </a:rPr>
              <a:t>classifier,</a:t>
            </a:r>
            <a:r>
              <a:rPr sz="2500" spc="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60" dirty="0">
                <a:solidFill>
                  <a:srgbClr val="2E2E2E"/>
                </a:solidFill>
                <a:latin typeface="Tahoma"/>
                <a:cs typeface="Tahoma"/>
              </a:rPr>
              <a:t>which</a:t>
            </a:r>
            <a:r>
              <a:rPr sz="2500" spc="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0" dirty="0">
                <a:solidFill>
                  <a:srgbClr val="2E2E2E"/>
                </a:solidFill>
                <a:latin typeface="Tahoma"/>
                <a:cs typeface="Tahoma"/>
              </a:rPr>
              <a:t>means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197433" y="6965615"/>
            <a:ext cx="11423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0710" algn="l"/>
              </a:tabLst>
            </a:pP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o</a:t>
            </a:r>
            <a:r>
              <a:rPr sz="2500" spc="60" dirty="0">
                <a:solidFill>
                  <a:srgbClr val="2E2E2E"/>
                </a:solidFill>
                <a:latin typeface="Tahoma"/>
                <a:cs typeface="Tahoma"/>
              </a:rPr>
              <a:t>f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2500" spc="270" dirty="0">
                <a:solidFill>
                  <a:srgbClr val="2E2E2E"/>
                </a:solidFill>
                <a:latin typeface="Tahoma"/>
                <a:cs typeface="Tahoma"/>
              </a:rPr>
              <a:t>h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54261" y="6841752"/>
            <a:ext cx="4387850" cy="153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500"/>
              </a:lnSpc>
              <a:spcBef>
                <a:spcPts val="100"/>
              </a:spcBef>
              <a:tabLst>
                <a:tab pos="512445" algn="l"/>
                <a:tab pos="2085339" algn="l"/>
                <a:tab pos="2774950" algn="l"/>
                <a:tab pos="3583940" algn="l"/>
              </a:tabLst>
            </a:pP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t	</a:t>
            </a:r>
            <a:r>
              <a:rPr sz="2500" spc="310" dirty="0">
                <a:solidFill>
                  <a:srgbClr val="2E2E2E"/>
                </a:solidFill>
                <a:latin typeface="Tahoma"/>
                <a:cs typeface="Tahoma"/>
              </a:rPr>
              <a:t>p</a:t>
            </a:r>
            <a:r>
              <a:rPr sz="2500" spc="75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500" spc="315" dirty="0">
                <a:solidFill>
                  <a:srgbClr val="2E2E2E"/>
                </a:solidFill>
                <a:latin typeface="Tahoma"/>
                <a:cs typeface="Tahoma"/>
              </a:rPr>
              <a:t>d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c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2500" spc="55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o</a:t>
            </a:r>
            <a:r>
              <a:rPr sz="2500" spc="260" dirty="0">
                <a:solidFill>
                  <a:srgbClr val="2E2E2E"/>
                </a:solidFill>
                <a:latin typeface="Tahoma"/>
                <a:cs typeface="Tahoma"/>
              </a:rPr>
              <a:t>n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2500" spc="270" dirty="0">
                <a:solidFill>
                  <a:srgbClr val="2E2E2E"/>
                </a:solidFill>
                <a:latin typeface="Tahoma"/>
                <a:cs typeface="Tahoma"/>
              </a:rPr>
              <a:t>h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310" dirty="0">
                <a:solidFill>
                  <a:srgbClr val="2E2E2E"/>
                </a:solidFill>
                <a:latin typeface="Tahoma"/>
                <a:cs typeface="Tahoma"/>
              </a:rPr>
              <a:t>b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50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2500" spc="45" dirty="0">
                <a:solidFill>
                  <a:srgbClr val="2E2E2E"/>
                </a:solidFill>
                <a:latin typeface="Tahoma"/>
                <a:cs typeface="Tahoma"/>
              </a:rPr>
              <a:t>s  </a:t>
            </a:r>
            <a:r>
              <a:rPr sz="2500" spc="185" dirty="0">
                <a:solidFill>
                  <a:srgbClr val="2E2E2E"/>
                </a:solidFill>
                <a:latin typeface="Tahoma"/>
                <a:cs typeface="Tahoma"/>
              </a:rPr>
              <a:t>probability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of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4" dirty="0">
                <a:solidFill>
                  <a:srgbClr val="2E2E2E"/>
                </a:solidFill>
                <a:latin typeface="Tahoma"/>
                <a:cs typeface="Tahoma"/>
              </a:rPr>
              <a:t>an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25" dirty="0">
                <a:solidFill>
                  <a:srgbClr val="2E2E2E"/>
                </a:solidFill>
                <a:latin typeface="Tahoma"/>
                <a:cs typeface="Tahoma"/>
              </a:rPr>
              <a:t>object.</a:t>
            </a:r>
            <a:endParaRPr sz="2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2500" spc="340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cc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u</a:t>
            </a:r>
            <a:r>
              <a:rPr sz="2500" spc="75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c</a:t>
            </a:r>
            <a:r>
              <a:rPr sz="2500" spc="80" dirty="0">
                <a:solidFill>
                  <a:srgbClr val="2E2E2E"/>
                </a:solidFill>
                <a:latin typeface="Tahoma"/>
                <a:cs typeface="Tahoma"/>
              </a:rPr>
              <a:t>y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-355" dirty="0">
                <a:solidFill>
                  <a:srgbClr val="2E2E2E"/>
                </a:solidFill>
                <a:latin typeface="Tahoma"/>
                <a:cs typeface="Tahoma"/>
              </a:rPr>
              <a:t>: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9</a:t>
            </a:r>
            <a:r>
              <a:rPr sz="2500" spc="-405" dirty="0">
                <a:solidFill>
                  <a:srgbClr val="2E2E2E"/>
                </a:solidFill>
                <a:latin typeface="Tahoma"/>
                <a:cs typeface="Tahoma"/>
              </a:rPr>
              <a:t>1</a:t>
            </a:r>
            <a:r>
              <a:rPr sz="2500" spc="-215" dirty="0">
                <a:solidFill>
                  <a:srgbClr val="2E2E2E"/>
                </a:solidFill>
                <a:latin typeface="Tahoma"/>
                <a:cs typeface="Tahoma"/>
              </a:rPr>
              <a:t>.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6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8</a:t>
            </a:r>
            <a:r>
              <a:rPr sz="2500" spc="-10" dirty="0">
                <a:solidFill>
                  <a:srgbClr val="2E2E2E"/>
                </a:solidFill>
                <a:latin typeface="Tahoma"/>
                <a:cs typeface="Tahoma"/>
              </a:rPr>
              <a:t>%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56056" y="0"/>
            <a:ext cx="8531941" cy="38236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297938"/>
            <a:ext cx="7820659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0" spc="865" dirty="0">
                <a:latin typeface="Tahoma"/>
                <a:cs typeface="Tahoma"/>
              </a:rPr>
              <a:t>C</a:t>
            </a:r>
            <a:r>
              <a:rPr sz="9000" b="0" spc="919" dirty="0">
                <a:latin typeface="Tahoma"/>
                <a:cs typeface="Tahoma"/>
              </a:rPr>
              <a:t>O</a:t>
            </a:r>
            <a:r>
              <a:rPr sz="9000" b="0" spc="1120" dirty="0">
                <a:latin typeface="Tahoma"/>
                <a:cs typeface="Tahoma"/>
              </a:rPr>
              <a:t>N</a:t>
            </a:r>
            <a:r>
              <a:rPr sz="9000" b="0" spc="865" dirty="0">
                <a:latin typeface="Tahoma"/>
                <a:cs typeface="Tahoma"/>
              </a:rPr>
              <a:t>C</a:t>
            </a:r>
            <a:r>
              <a:rPr sz="9000" b="0" spc="325" dirty="0">
                <a:latin typeface="Tahoma"/>
                <a:cs typeface="Tahoma"/>
              </a:rPr>
              <a:t>L</a:t>
            </a:r>
            <a:r>
              <a:rPr sz="9000" b="0" spc="969" dirty="0">
                <a:latin typeface="Tahoma"/>
                <a:cs typeface="Tahoma"/>
              </a:rPr>
              <a:t>U</a:t>
            </a:r>
            <a:r>
              <a:rPr sz="9000" b="0" spc="580" dirty="0">
                <a:latin typeface="Tahoma"/>
                <a:cs typeface="Tahoma"/>
              </a:rPr>
              <a:t>S</a:t>
            </a:r>
            <a:r>
              <a:rPr sz="9000" b="0" spc="-640" dirty="0">
                <a:latin typeface="Tahoma"/>
                <a:cs typeface="Tahoma"/>
              </a:rPr>
              <a:t>I</a:t>
            </a:r>
            <a:r>
              <a:rPr sz="9000" b="0" spc="919" dirty="0">
                <a:latin typeface="Tahoma"/>
                <a:cs typeface="Tahoma"/>
              </a:rPr>
              <a:t>O</a:t>
            </a:r>
            <a:r>
              <a:rPr sz="9000" b="0" spc="1120" dirty="0">
                <a:latin typeface="Tahoma"/>
                <a:cs typeface="Tahoma"/>
              </a:rPr>
              <a:t>N</a:t>
            </a:r>
            <a:endParaRPr sz="9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399" y="4104903"/>
            <a:ext cx="104775" cy="1047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55650" y="3812797"/>
            <a:ext cx="12324715" cy="305435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We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25" dirty="0">
                <a:solidFill>
                  <a:srgbClr val="2E2E2E"/>
                </a:solidFill>
                <a:latin typeface="Tahoma"/>
                <a:cs typeface="Tahoma"/>
              </a:rPr>
              <a:t>are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able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to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14" dirty="0">
                <a:solidFill>
                  <a:srgbClr val="2E2E2E"/>
                </a:solidFill>
                <a:latin typeface="Tahoma"/>
                <a:cs typeface="Tahoma"/>
              </a:rPr>
              <a:t>classify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the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0" dirty="0">
                <a:solidFill>
                  <a:srgbClr val="2E2E2E"/>
                </a:solidFill>
                <a:latin typeface="Tahoma"/>
                <a:cs typeface="Tahoma"/>
              </a:rPr>
              <a:t>email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00" dirty="0">
                <a:solidFill>
                  <a:srgbClr val="2E2E2E"/>
                </a:solidFill>
                <a:latin typeface="Tahoma"/>
                <a:cs typeface="Tahoma"/>
              </a:rPr>
              <a:t>as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54" dirty="0">
                <a:solidFill>
                  <a:srgbClr val="2E2E2E"/>
                </a:solidFill>
                <a:latin typeface="Tahoma"/>
                <a:cs typeface="Tahoma"/>
              </a:rPr>
              <a:t>spam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0" dirty="0">
                <a:solidFill>
                  <a:srgbClr val="2E2E2E"/>
                </a:solidFill>
                <a:latin typeface="Tahoma"/>
                <a:cs typeface="Tahoma"/>
              </a:rPr>
              <a:t>or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05" dirty="0">
                <a:solidFill>
                  <a:srgbClr val="2E2E2E"/>
                </a:solidFill>
                <a:latin typeface="Tahoma"/>
                <a:cs typeface="Tahoma"/>
              </a:rPr>
              <a:t>not.</a:t>
            </a:r>
            <a:endParaRPr sz="2500">
              <a:latin typeface="Tahoma"/>
              <a:cs typeface="Tahoma"/>
            </a:endParaRPr>
          </a:p>
          <a:p>
            <a:pPr marL="12700" marR="5080">
              <a:lnSpc>
                <a:spcPct val="132500"/>
              </a:lnSpc>
            </a:pP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Successfully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apply</a:t>
            </a:r>
            <a:r>
              <a:rPr sz="2500" spc="-12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25" dirty="0">
                <a:solidFill>
                  <a:srgbClr val="2E2E2E"/>
                </a:solidFill>
                <a:latin typeface="Tahoma"/>
                <a:cs typeface="Tahoma"/>
              </a:rPr>
              <a:t>Machine</a:t>
            </a:r>
            <a:r>
              <a:rPr sz="2500" spc="-12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learning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10" dirty="0">
                <a:solidFill>
                  <a:srgbClr val="2E2E2E"/>
                </a:solidFill>
                <a:latin typeface="Tahoma"/>
                <a:cs typeface="Tahoma"/>
              </a:rPr>
              <a:t>algorithm</a:t>
            </a:r>
            <a:r>
              <a:rPr sz="2500" spc="-12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such</a:t>
            </a:r>
            <a:r>
              <a:rPr sz="2500" spc="-12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00" dirty="0">
                <a:solidFill>
                  <a:srgbClr val="2E2E2E"/>
                </a:solidFill>
                <a:latin typeface="Tahoma"/>
                <a:cs typeface="Tahoma"/>
              </a:rPr>
              <a:t>as</a:t>
            </a:r>
            <a:r>
              <a:rPr sz="25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Logistic</a:t>
            </a:r>
            <a:r>
              <a:rPr sz="2500" spc="-12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regression</a:t>
            </a:r>
            <a:r>
              <a:rPr sz="2500" spc="-12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and </a:t>
            </a:r>
            <a:r>
              <a:rPr sz="2500" spc="-77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Naive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80" dirty="0">
                <a:solidFill>
                  <a:srgbClr val="2E2E2E"/>
                </a:solidFill>
                <a:latin typeface="Tahoma"/>
                <a:cs typeface="Tahoma"/>
              </a:rPr>
              <a:t>Bayes.</a:t>
            </a:r>
            <a:endParaRPr sz="2500">
              <a:latin typeface="Tahoma"/>
              <a:cs typeface="Tahoma"/>
            </a:endParaRPr>
          </a:p>
          <a:p>
            <a:pPr marL="12700" marR="100965">
              <a:lnSpc>
                <a:spcPct val="132500"/>
              </a:lnSpc>
            </a:pP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Logistic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Regression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10" dirty="0">
                <a:solidFill>
                  <a:srgbClr val="2E2E2E"/>
                </a:solidFill>
                <a:latin typeface="Tahoma"/>
                <a:cs typeface="Tahoma"/>
              </a:rPr>
              <a:t>demonstrated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exceptional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performance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40" dirty="0">
                <a:solidFill>
                  <a:srgbClr val="2E2E2E"/>
                </a:solidFill>
                <a:latin typeface="Tahoma"/>
                <a:cs typeface="Tahoma"/>
              </a:rPr>
              <a:t>with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4" dirty="0">
                <a:solidFill>
                  <a:srgbClr val="2E2E2E"/>
                </a:solidFill>
                <a:latin typeface="Tahoma"/>
                <a:cs typeface="Tahoma"/>
              </a:rPr>
              <a:t>an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accuracy </a:t>
            </a:r>
            <a:r>
              <a:rPr sz="2500" spc="-7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rate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of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30" dirty="0">
                <a:solidFill>
                  <a:srgbClr val="2E2E2E"/>
                </a:solidFill>
                <a:latin typeface="Tahoma"/>
                <a:cs typeface="Tahoma"/>
              </a:rPr>
              <a:t>98%.</a:t>
            </a:r>
            <a:endParaRPr sz="2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  <a:tabLst>
                <a:tab pos="2509520" algn="l"/>
              </a:tabLst>
            </a:pPr>
            <a:r>
              <a:rPr sz="2500" spc="40" dirty="0">
                <a:solidFill>
                  <a:srgbClr val="2E2E2E"/>
                </a:solidFill>
                <a:latin typeface="Tahoma"/>
                <a:cs typeface="Tahoma"/>
              </a:rPr>
              <a:t>In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Naive</a:t>
            </a:r>
            <a:r>
              <a:rPr sz="25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80" dirty="0">
                <a:solidFill>
                  <a:srgbClr val="2E2E2E"/>
                </a:solidFill>
                <a:latin typeface="Tahoma"/>
                <a:cs typeface="Tahoma"/>
              </a:rPr>
              <a:t>Bayes,	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slightly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05" dirty="0">
                <a:solidFill>
                  <a:srgbClr val="2E2E2E"/>
                </a:solidFill>
                <a:latin typeface="Tahoma"/>
                <a:cs typeface="Tahoma"/>
              </a:rPr>
              <a:t>less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accurate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0" dirty="0">
                <a:solidFill>
                  <a:srgbClr val="2E2E2E"/>
                </a:solidFill>
                <a:latin typeface="Tahoma"/>
                <a:cs typeface="Tahoma"/>
              </a:rPr>
              <a:t>at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-120" dirty="0">
                <a:solidFill>
                  <a:srgbClr val="2E2E2E"/>
                </a:solidFill>
                <a:latin typeface="Tahoma"/>
                <a:cs typeface="Tahoma"/>
              </a:rPr>
              <a:t>91%.</a:t>
            </a:r>
            <a:endParaRPr sz="25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399" y="4609728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399" y="5619378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399" y="6629028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1" y="7467910"/>
            <a:ext cx="6148113" cy="28190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267966"/>
            <a:ext cx="7877809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270" dirty="0"/>
              <a:t>REFERENCES</a:t>
            </a:r>
            <a:endParaRPr sz="9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42470" y="6223863"/>
            <a:ext cx="5156843" cy="40631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16316" y="3491032"/>
            <a:ext cx="16725265" cy="309245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205104" indent="-193040">
              <a:lnSpc>
                <a:spcPct val="100000"/>
              </a:lnSpc>
              <a:spcBef>
                <a:spcPts val="550"/>
              </a:spcBef>
              <a:buSzPct val="96000"/>
              <a:buAutoNum type="arabicPeriod"/>
              <a:tabLst>
                <a:tab pos="205740" algn="l"/>
              </a:tabLst>
            </a:pPr>
            <a:r>
              <a:rPr sz="2500" spc="135" dirty="0">
                <a:solidFill>
                  <a:srgbClr val="004AAC"/>
                </a:solidFill>
                <a:latin typeface="Tahoma"/>
                <a:cs typeface="Tahoma"/>
              </a:rPr>
              <a:t>https://</a:t>
            </a:r>
            <a:r>
              <a:rPr sz="2500" spc="135" dirty="0">
                <a:solidFill>
                  <a:srgbClr val="004AAC"/>
                </a:solidFill>
                <a:latin typeface="Tahoma"/>
                <a:cs typeface="Tahoma"/>
                <a:hlinkClick r:id="rId3"/>
              </a:rPr>
              <a:t>www.researchgate.net/publication/357972513_A_systematic_literature_review_on_spam_content</a:t>
            </a:r>
            <a:endParaRPr sz="2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500" spc="165" dirty="0">
                <a:solidFill>
                  <a:srgbClr val="004AAC"/>
                </a:solidFill>
                <a:latin typeface="Tahoma"/>
                <a:cs typeface="Tahoma"/>
              </a:rPr>
              <a:t>_detection_and_classification</a:t>
            </a: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Tahoma"/>
              <a:cs typeface="Tahoma"/>
            </a:endParaRPr>
          </a:p>
          <a:p>
            <a:pPr marL="12700" marR="6506845">
              <a:lnSpc>
                <a:spcPct val="229999"/>
              </a:lnSpc>
              <a:buSzPct val="96000"/>
              <a:buAutoNum type="arabicPeriod" startAt="2"/>
              <a:tabLst>
                <a:tab pos="269240" algn="l"/>
              </a:tabLst>
            </a:pPr>
            <a:r>
              <a:rPr sz="2500" spc="135" dirty="0">
                <a:solidFill>
                  <a:srgbClr val="004AAC"/>
                </a:solidFill>
                <a:latin typeface="Tahoma"/>
                <a:cs typeface="Tahoma"/>
              </a:rPr>
              <a:t>https://</a:t>
            </a:r>
            <a:r>
              <a:rPr sz="2500" spc="135" dirty="0">
                <a:solidFill>
                  <a:srgbClr val="004AAC"/>
                </a:solidFill>
                <a:latin typeface="Tahoma"/>
                <a:cs typeface="Tahoma"/>
                <a:hlinkClick r:id="rId4"/>
              </a:rPr>
              <a:t>www.kaggle.com/datasets/venky73/spam-mails-dataset </a:t>
            </a:r>
            <a:r>
              <a:rPr sz="2500" spc="-77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500" spc="135" dirty="0">
                <a:solidFill>
                  <a:srgbClr val="004AAC"/>
                </a:solidFill>
                <a:latin typeface="Tahoma"/>
                <a:cs typeface="Tahoma"/>
              </a:rPr>
              <a:t>3.https://</a:t>
            </a:r>
            <a:r>
              <a:rPr sz="2500" spc="135" dirty="0">
                <a:solidFill>
                  <a:srgbClr val="004AAC"/>
                </a:solidFill>
                <a:latin typeface="Tahoma"/>
                <a:cs typeface="Tahoma"/>
                <a:hlinkClick r:id="rId5"/>
              </a:rPr>
              <a:t>www.techtarget.com/searchsecurity/definition/spam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3636243"/>
            <a:ext cx="9794240" cy="2011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45" dirty="0"/>
              <a:t>T</a:t>
            </a:r>
            <a:r>
              <a:rPr spc="-140" dirty="0"/>
              <a:t>H</a:t>
            </a:r>
            <a:r>
              <a:rPr spc="685" dirty="0"/>
              <a:t>A</a:t>
            </a:r>
            <a:r>
              <a:rPr spc="-220" dirty="0"/>
              <a:t>N</a:t>
            </a:r>
            <a:r>
              <a:rPr spc="680" dirty="0"/>
              <a:t>K</a:t>
            </a:r>
            <a:r>
              <a:rPr spc="-1675" dirty="0"/>
              <a:t> </a:t>
            </a:r>
            <a:r>
              <a:rPr spc="-300" dirty="0"/>
              <a:t>Y</a:t>
            </a:r>
            <a:r>
              <a:rPr spc="30" dirty="0"/>
              <a:t>O</a:t>
            </a:r>
            <a:r>
              <a:rPr spc="270" dirty="0"/>
              <a:t>U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6184" y="1092504"/>
            <a:ext cx="8081809" cy="9194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1164780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285" dirty="0"/>
              <a:t>TABLE</a:t>
            </a:r>
            <a:r>
              <a:rPr sz="9000" spc="-585" dirty="0"/>
              <a:t> </a:t>
            </a:r>
            <a:r>
              <a:rPr sz="9000" spc="260" dirty="0"/>
              <a:t>OF</a:t>
            </a:r>
            <a:r>
              <a:rPr sz="9000" spc="-580" dirty="0"/>
              <a:t> </a:t>
            </a:r>
            <a:r>
              <a:rPr sz="9000" spc="185" dirty="0"/>
              <a:t>CONTENT</a:t>
            </a:r>
            <a:endParaRPr sz="9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8422" y="4055966"/>
            <a:ext cx="139267" cy="1392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68529" y="3836517"/>
            <a:ext cx="4165600" cy="47351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300" spc="245" dirty="0">
                <a:solidFill>
                  <a:srgbClr val="2E2E2E"/>
                </a:solidFill>
                <a:latin typeface="Tahoma"/>
                <a:cs typeface="Tahoma"/>
              </a:rPr>
              <a:t>Introduction</a:t>
            </a:r>
            <a:endParaRPr sz="3300">
              <a:latin typeface="Tahoma"/>
              <a:cs typeface="Tahoma"/>
            </a:endParaRPr>
          </a:p>
          <a:p>
            <a:pPr marL="12700" marR="5080">
              <a:lnSpc>
                <a:spcPct val="208900"/>
              </a:lnSpc>
              <a:spcBef>
                <a:spcPts val="5"/>
              </a:spcBef>
            </a:pPr>
            <a:r>
              <a:rPr sz="3300" spc="195" dirty="0">
                <a:solidFill>
                  <a:srgbClr val="2E2E2E"/>
                </a:solidFill>
                <a:latin typeface="Tahoma"/>
                <a:cs typeface="Tahoma"/>
              </a:rPr>
              <a:t>Literature </a:t>
            </a:r>
            <a:r>
              <a:rPr sz="3300" spc="260" dirty="0">
                <a:solidFill>
                  <a:srgbClr val="2E2E2E"/>
                </a:solidFill>
                <a:latin typeface="Tahoma"/>
                <a:cs typeface="Tahoma"/>
              </a:rPr>
              <a:t>Review </a:t>
            </a:r>
            <a:r>
              <a:rPr sz="3300" spc="2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3300" spc="215" dirty="0">
                <a:solidFill>
                  <a:srgbClr val="2E2E2E"/>
                </a:solidFill>
                <a:latin typeface="Tahoma"/>
                <a:cs typeface="Tahoma"/>
              </a:rPr>
              <a:t>Dataset</a:t>
            </a:r>
            <a:r>
              <a:rPr sz="3300" spc="-21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3300" spc="250" dirty="0">
                <a:solidFill>
                  <a:srgbClr val="2E2E2E"/>
                </a:solidFill>
                <a:latin typeface="Tahoma"/>
                <a:cs typeface="Tahoma"/>
              </a:rPr>
              <a:t>Description </a:t>
            </a:r>
            <a:r>
              <a:rPr sz="3300" spc="-101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3300" spc="280" dirty="0">
                <a:solidFill>
                  <a:srgbClr val="2E2E2E"/>
                </a:solidFill>
                <a:latin typeface="Tahoma"/>
                <a:cs typeface="Tahoma"/>
              </a:rPr>
              <a:t>Proposed </a:t>
            </a:r>
            <a:r>
              <a:rPr sz="3300" spc="345" dirty="0">
                <a:solidFill>
                  <a:srgbClr val="2E2E2E"/>
                </a:solidFill>
                <a:latin typeface="Tahoma"/>
                <a:cs typeface="Tahoma"/>
              </a:rPr>
              <a:t>Method </a:t>
            </a:r>
            <a:r>
              <a:rPr sz="3300" spc="35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3300" spc="215" dirty="0">
                <a:solidFill>
                  <a:srgbClr val="2E2E2E"/>
                </a:solidFill>
                <a:latin typeface="Tahoma"/>
                <a:cs typeface="Tahoma"/>
              </a:rPr>
              <a:t>References</a:t>
            </a:r>
            <a:endParaRPr sz="33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8422" y="5106802"/>
            <a:ext cx="139267" cy="1392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8422" y="6157638"/>
            <a:ext cx="139267" cy="1392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8422" y="7208475"/>
            <a:ext cx="139267" cy="1392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8422" y="8259311"/>
            <a:ext cx="139267" cy="13926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17450" y="0"/>
            <a:ext cx="7670543" cy="25314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452106"/>
            <a:ext cx="914781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-140" dirty="0"/>
              <a:t>INTRODUCTION</a:t>
            </a:r>
            <a:endParaRPr sz="9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699" y="3710267"/>
            <a:ext cx="104775" cy="1047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00"/>
              </a:spcBef>
            </a:pPr>
            <a:r>
              <a:rPr spc="254" dirty="0"/>
              <a:t>spam</a:t>
            </a:r>
            <a:r>
              <a:rPr spc="-140" dirty="0"/>
              <a:t> </a:t>
            </a:r>
            <a:r>
              <a:rPr spc="-160" dirty="0"/>
              <a:t>(</a:t>
            </a:r>
            <a:r>
              <a:rPr spc="-140" dirty="0"/>
              <a:t> </a:t>
            </a:r>
            <a:r>
              <a:rPr spc="185" dirty="0"/>
              <a:t>junk</a:t>
            </a:r>
            <a:r>
              <a:rPr spc="-135" dirty="0"/>
              <a:t> </a:t>
            </a:r>
            <a:r>
              <a:rPr spc="150" dirty="0"/>
              <a:t>mails)</a:t>
            </a:r>
            <a:r>
              <a:rPr spc="-140" dirty="0"/>
              <a:t> </a:t>
            </a:r>
            <a:r>
              <a:rPr spc="200" dirty="0"/>
              <a:t>mails</a:t>
            </a:r>
            <a:r>
              <a:rPr spc="-140" dirty="0"/>
              <a:t> </a:t>
            </a:r>
            <a:r>
              <a:rPr spc="125" dirty="0"/>
              <a:t>are</a:t>
            </a:r>
            <a:r>
              <a:rPr spc="-135" dirty="0"/>
              <a:t> </a:t>
            </a:r>
            <a:r>
              <a:rPr spc="235" dirty="0"/>
              <a:t>unwanted</a:t>
            </a:r>
            <a:r>
              <a:rPr spc="-140" dirty="0"/>
              <a:t> </a:t>
            </a:r>
            <a:r>
              <a:rPr spc="140" dirty="0"/>
              <a:t>or</a:t>
            </a:r>
            <a:r>
              <a:rPr spc="-140" dirty="0"/>
              <a:t> </a:t>
            </a:r>
            <a:r>
              <a:rPr spc="190" dirty="0"/>
              <a:t>unsolicited</a:t>
            </a:r>
            <a:r>
              <a:rPr spc="-135" dirty="0"/>
              <a:t> </a:t>
            </a:r>
            <a:r>
              <a:rPr spc="165" dirty="0"/>
              <a:t>messages</a:t>
            </a:r>
            <a:r>
              <a:rPr spc="-140" dirty="0"/>
              <a:t> </a:t>
            </a:r>
            <a:r>
              <a:rPr spc="160" dirty="0"/>
              <a:t>sent</a:t>
            </a:r>
            <a:r>
              <a:rPr spc="-135" dirty="0"/>
              <a:t> </a:t>
            </a:r>
            <a:r>
              <a:rPr spc="120" dirty="0"/>
              <a:t>over</a:t>
            </a:r>
            <a:r>
              <a:rPr spc="-140" dirty="0"/>
              <a:t> </a:t>
            </a:r>
            <a:r>
              <a:rPr spc="200" dirty="0"/>
              <a:t>the</a:t>
            </a:r>
            <a:r>
              <a:rPr spc="-140" dirty="0"/>
              <a:t> </a:t>
            </a:r>
            <a:r>
              <a:rPr spc="130" dirty="0"/>
              <a:t>internet.</a:t>
            </a:r>
          </a:p>
          <a:p>
            <a:pPr marL="17780">
              <a:lnSpc>
                <a:spcPct val="100000"/>
              </a:lnSpc>
              <a:spcBef>
                <a:spcPts val="50"/>
              </a:spcBef>
            </a:pPr>
            <a:endParaRPr sz="3250"/>
          </a:p>
          <a:p>
            <a:pPr marL="30480" marR="5080">
              <a:lnSpc>
                <a:spcPct val="132500"/>
              </a:lnSpc>
            </a:pPr>
            <a:r>
              <a:rPr spc="210" dirty="0"/>
              <a:t>sometimes</a:t>
            </a:r>
            <a:r>
              <a:rPr spc="-130" dirty="0"/>
              <a:t> </a:t>
            </a:r>
            <a:r>
              <a:rPr spc="160" dirty="0"/>
              <a:t>these</a:t>
            </a:r>
            <a:r>
              <a:rPr spc="-125" dirty="0"/>
              <a:t> </a:t>
            </a:r>
            <a:r>
              <a:rPr spc="254" dirty="0"/>
              <a:t>spam</a:t>
            </a:r>
            <a:r>
              <a:rPr spc="-130" dirty="0"/>
              <a:t> </a:t>
            </a:r>
            <a:r>
              <a:rPr spc="200" dirty="0"/>
              <a:t>mails</a:t>
            </a:r>
            <a:r>
              <a:rPr spc="-125" dirty="0"/>
              <a:t> </a:t>
            </a:r>
            <a:r>
              <a:rPr spc="260" dirty="0"/>
              <a:t>become</a:t>
            </a:r>
            <a:r>
              <a:rPr spc="-130" dirty="0"/>
              <a:t> </a:t>
            </a:r>
            <a:r>
              <a:rPr spc="145" dirty="0"/>
              <a:t>illusive.spam</a:t>
            </a:r>
            <a:r>
              <a:rPr spc="-125" dirty="0"/>
              <a:t> </a:t>
            </a:r>
            <a:r>
              <a:rPr spc="235" dirty="0"/>
              <a:t>mail</a:t>
            </a:r>
            <a:r>
              <a:rPr spc="-130" dirty="0"/>
              <a:t> </a:t>
            </a:r>
            <a:r>
              <a:rPr spc="185" dirty="0"/>
              <a:t>conains</a:t>
            </a:r>
            <a:r>
              <a:rPr spc="-125" dirty="0"/>
              <a:t> </a:t>
            </a:r>
            <a:r>
              <a:rPr spc="135" dirty="0"/>
              <a:t>illusive</a:t>
            </a:r>
            <a:r>
              <a:rPr spc="-130" dirty="0"/>
              <a:t> </a:t>
            </a:r>
            <a:r>
              <a:rPr spc="100" dirty="0"/>
              <a:t>offers</a:t>
            </a:r>
            <a:r>
              <a:rPr spc="-125" dirty="0"/>
              <a:t> </a:t>
            </a:r>
            <a:r>
              <a:rPr spc="260" dirty="0"/>
              <a:t>which</a:t>
            </a:r>
            <a:r>
              <a:rPr spc="-130" dirty="0"/>
              <a:t> </a:t>
            </a:r>
            <a:r>
              <a:rPr spc="175" dirty="0"/>
              <a:t>motivates</a:t>
            </a:r>
            <a:r>
              <a:rPr spc="-125" dirty="0"/>
              <a:t> </a:t>
            </a:r>
            <a:r>
              <a:rPr spc="195" dirty="0"/>
              <a:t>consumers</a:t>
            </a:r>
            <a:r>
              <a:rPr spc="-130" dirty="0"/>
              <a:t> </a:t>
            </a:r>
            <a:r>
              <a:rPr spc="190" dirty="0"/>
              <a:t>to </a:t>
            </a:r>
            <a:r>
              <a:rPr spc="-765" dirty="0"/>
              <a:t> </a:t>
            </a:r>
            <a:r>
              <a:rPr spc="180" dirty="0"/>
              <a:t>provide</a:t>
            </a:r>
            <a:r>
              <a:rPr spc="-145" dirty="0"/>
              <a:t> </a:t>
            </a:r>
            <a:r>
              <a:rPr spc="160" dirty="0"/>
              <a:t>their</a:t>
            </a:r>
            <a:r>
              <a:rPr spc="-140" dirty="0"/>
              <a:t> </a:t>
            </a:r>
            <a:r>
              <a:rPr spc="170" dirty="0"/>
              <a:t>personal</a:t>
            </a:r>
            <a:r>
              <a:rPr spc="-140" dirty="0"/>
              <a:t> </a:t>
            </a:r>
            <a:r>
              <a:rPr spc="195" dirty="0"/>
              <a:t>data</a:t>
            </a:r>
            <a:r>
              <a:rPr spc="-140" dirty="0"/>
              <a:t> </a:t>
            </a:r>
            <a:r>
              <a:rPr spc="190" dirty="0"/>
              <a:t>to</a:t>
            </a:r>
            <a:r>
              <a:rPr spc="-140" dirty="0"/>
              <a:t> </a:t>
            </a:r>
            <a:r>
              <a:rPr spc="120" dirty="0"/>
              <a:t>hackers.</a:t>
            </a:r>
          </a:p>
          <a:p>
            <a:pPr marL="30480" marR="838835">
              <a:lnSpc>
                <a:spcPct val="265000"/>
              </a:lnSpc>
            </a:pPr>
            <a:r>
              <a:rPr spc="200" dirty="0"/>
              <a:t>the</a:t>
            </a:r>
            <a:r>
              <a:rPr spc="-140" dirty="0"/>
              <a:t> </a:t>
            </a:r>
            <a:r>
              <a:rPr spc="100" dirty="0"/>
              <a:t>first</a:t>
            </a:r>
            <a:r>
              <a:rPr spc="-135" dirty="0"/>
              <a:t> </a:t>
            </a:r>
            <a:r>
              <a:rPr spc="254" dirty="0"/>
              <a:t>spam</a:t>
            </a:r>
            <a:r>
              <a:rPr spc="-135" dirty="0"/>
              <a:t> </a:t>
            </a:r>
            <a:r>
              <a:rPr spc="190" dirty="0"/>
              <a:t>was</a:t>
            </a:r>
            <a:r>
              <a:rPr spc="-135" dirty="0"/>
              <a:t> </a:t>
            </a:r>
            <a:r>
              <a:rPr spc="160" dirty="0"/>
              <a:t>sent</a:t>
            </a:r>
            <a:r>
              <a:rPr spc="-135" dirty="0"/>
              <a:t> </a:t>
            </a:r>
            <a:r>
              <a:rPr spc="200" dirty="0"/>
              <a:t>out</a:t>
            </a:r>
            <a:r>
              <a:rPr spc="-135" dirty="0"/>
              <a:t> </a:t>
            </a:r>
            <a:r>
              <a:rPr spc="200" dirty="0"/>
              <a:t>in</a:t>
            </a:r>
            <a:r>
              <a:rPr spc="-135" dirty="0"/>
              <a:t> </a:t>
            </a:r>
            <a:r>
              <a:rPr spc="5" dirty="0"/>
              <a:t>1978</a:t>
            </a:r>
            <a:r>
              <a:rPr spc="-135" dirty="0"/>
              <a:t> </a:t>
            </a:r>
            <a:r>
              <a:rPr spc="195" dirty="0"/>
              <a:t>by</a:t>
            </a:r>
            <a:r>
              <a:rPr spc="-135" dirty="0"/>
              <a:t> </a:t>
            </a:r>
            <a:r>
              <a:rPr spc="125" dirty="0"/>
              <a:t>Gary</a:t>
            </a:r>
            <a:r>
              <a:rPr spc="-135" dirty="0"/>
              <a:t> </a:t>
            </a:r>
            <a:r>
              <a:rPr spc="160" dirty="0"/>
              <a:t>Thuerk</a:t>
            </a:r>
            <a:r>
              <a:rPr spc="-135" dirty="0"/>
              <a:t> </a:t>
            </a:r>
            <a:r>
              <a:rPr spc="204" dirty="0"/>
              <a:t>an</a:t>
            </a:r>
            <a:r>
              <a:rPr spc="-135" dirty="0"/>
              <a:t> </a:t>
            </a:r>
            <a:r>
              <a:rPr spc="210" dirty="0"/>
              <a:t>employee</a:t>
            </a:r>
            <a:r>
              <a:rPr spc="-140" dirty="0"/>
              <a:t> </a:t>
            </a:r>
            <a:r>
              <a:rPr spc="130" dirty="0"/>
              <a:t>of</a:t>
            </a:r>
            <a:r>
              <a:rPr spc="-135" dirty="0"/>
              <a:t> </a:t>
            </a:r>
            <a:r>
              <a:rPr spc="290" dirty="0"/>
              <a:t>Now</a:t>
            </a:r>
            <a:r>
              <a:rPr spc="-135" dirty="0"/>
              <a:t> </a:t>
            </a:r>
            <a:r>
              <a:rPr spc="195" dirty="0"/>
              <a:t>Defunct</a:t>
            </a:r>
            <a:r>
              <a:rPr spc="-135" dirty="0"/>
              <a:t> </a:t>
            </a:r>
            <a:r>
              <a:rPr spc="170" dirty="0"/>
              <a:t>Digital</a:t>
            </a:r>
            <a:r>
              <a:rPr spc="-135" dirty="0"/>
              <a:t> </a:t>
            </a:r>
            <a:r>
              <a:rPr spc="245" dirty="0"/>
              <a:t>equipment</a:t>
            </a:r>
            <a:r>
              <a:rPr spc="-135" dirty="0"/>
              <a:t> </a:t>
            </a:r>
            <a:r>
              <a:rPr spc="125" dirty="0"/>
              <a:t>corp. </a:t>
            </a:r>
            <a:r>
              <a:rPr spc="-765" dirty="0"/>
              <a:t> </a:t>
            </a:r>
            <a:r>
              <a:rPr spc="210" dirty="0"/>
              <a:t>he</a:t>
            </a:r>
            <a:r>
              <a:rPr spc="-145" dirty="0"/>
              <a:t> </a:t>
            </a:r>
            <a:r>
              <a:rPr spc="160" dirty="0"/>
              <a:t>sent</a:t>
            </a:r>
            <a:r>
              <a:rPr spc="-140" dirty="0"/>
              <a:t> </a:t>
            </a:r>
            <a:r>
              <a:rPr spc="235" dirty="0"/>
              <a:t>mail</a:t>
            </a:r>
            <a:r>
              <a:rPr spc="-140" dirty="0"/>
              <a:t> </a:t>
            </a:r>
            <a:r>
              <a:rPr spc="190" dirty="0"/>
              <a:t>to</a:t>
            </a:r>
            <a:r>
              <a:rPr spc="-140" dirty="0"/>
              <a:t> </a:t>
            </a:r>
            <a:r>
              <a:rPr spc="229" dirty="0"/>
              <a:t>promote</a:t>
            </a:r>
            <a:r>
              <a:rPr spc="-140" dirty="0"/>
              <a:t> </a:t>
            </a:r>
            <a:r>
              <a:rPr spc="150" dirty="0"/>
              <a:t>a</a:t>
            </a:r>
            <a:r>
              <a:rPr spc="-140" dirty="0"/>
              <a:t> </a:t>
            </a:r>
            <a:r>
              <a:rPr spc="260" dirty="0"/>
              <a:t>new</a:t>
            </a:r>
            <a:r>
              <a:rPr spc="-140" dirty="0"/>
              <a:t> </a:t>
            </a:r>
            <a:r>
              <a:rPr spc="170" dirty="0"/>
              <a:t>product.</a:t>
            </a:r>
          </a:p>
          <a:p>
            <a:pPr marL="17780">
              <a:lnSpc>
                <a:spcPct val="100000"/>
              </a:lnSpc>
            </a:pPr>
            <a:endParaRPr sz="4100"/>
          </a:p>
          <a:p>
            <a:pPr marL="30480">
              <a:lnSpc>
                <a:spcPct val="100000"/>
              </a:lnSpc>
            </a:pPr>
            <a:r>
              <a:rPr spc="160" dirty="0"/>
              <a:t>this</a:t>
            </a:r>
            <a:r>
              <a:rPr spc="-140" dirty="0"/>
              <a:t> </a:t>
            </a:r>
            <a:r>
              <a:rPr spc="235" dirty="0"/>
              <a:t>mail</a:t>
            </a:r>
            <a:r>
              <a:rPr spc="-140" dirty="0"/>
              <a:t> </a:t>
            </a:r>
            <a:r>
              <a:rPr spc="240" dirty="0"/>
              <a:t>went</a:t>
            </a:r>
            <a:r>
              <a:rPr spc="-140" dirty="0"/>
              <a:t> </a:t>
            </a:r>
            <a:r>
              <a:rPr spc="200" dirty="0"/>
              <a:t>out</a:t>
            </a:r>
            <a:r>
              <a:rPr spc="-140" dirty="0"/>
              <a:t> </a:t>
            </a:r>
            <a:r>
              <a:rPr spc="190" dirty="0"/>
              <a:t>to</a:t>
            </a:r>
            <a:r>
              <a:rPr spc="-140" dirty="0"/>
              <a:t> </a:t>
            </a:r>
            <a:r>
              <a:rPr spc="215" dirty="0"/>
              <a:t>about</a:t>
            </a:r>
            <a:r>
              <a:rPr spc="-140" dirty="0"/>
              <a:t> </a:t>
            </a:r>
            <a:r>
              <a:rPr spc="280" dirty="0"/>
              <a:t>400</a:t>
            </a:r>
            <a:r>
              <a:rPr spc="-140" dirty="0"/>
              <a:t> </a:t>
            </a:r>
            <a:r>
              <a:rPr spc="130" dirty="0"/>
              <a:t>of</a:t>
            </a:r>
            <a:r>
              <a:rPr spc="-140" dirty="0"/>
              <a:t> </a:t>
            </a:r>
            <a:r>
              <a:rPr spc="200" dirty="0"/>
              <a:t>the</a:t>
            </a:r>
            <a:r>
              <a:rPr spc="-140" dirty="0"/>
              <a:t> </a:t>
            </a:r>
            <a:r>
              <a:rPr spc="245" dirty="0"/>
              <a:t>2600</a:t>
            </a:r>
            <a:r>
              <a:rPr spc="-140" dirty="0"/>
              <a:t> </a:t>
            </a:r>
            <a:r>
              <a:rPr spc="215" dirty="0"/>
              <a:t>people</a:t>
            </a:r>
            <a:r>
              <a:rPr spc="-140" dirty="0"/>
              <a:t> </a:t>
            </a:r>
            <a:r>
              <a:rPr spc="280" dirty="0"/>
              <a:t>who</a:t>
            </a:r>
            <a:r>
              <a:rPr spc="-140" dirty="0"/>
              <a:t> </a:t>
            </a:r>
            <a:r>
              <a:rPr spc="245" dirty="0"/>
              <a:t>had</a:t>
            </a:r>
            <a:r>
              <a:rPr spc="-140" dirty="0"/>
              <a:t> </a:t>
            </a:r>
            <a:r>
              <a:rPr spc="220" dirty="0"/>
              <a:t>email</a:t>
            </a:r>
            <a:r>
              <a:rPr spc="-140" dirty="0"/>
              <a:t> </a:t>
            </a:r>
            <a:r>
              <a:rPr spc="150" dirty="0"/>
              <a:t>accounts.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699" y="4719916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699" y="6234391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699" y="7244041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699" y="8253691"/>
            <a:ext cx="104775" cy="1047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66900" y="704508"/>
            <a:ext cx="1243393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30" dirty="0"/>
              <a:t>LITERATURE</a:t>
            </a:r>
            <a:r>
              <a:rPr sz="9000" spc="-605" dirty="0"/>
              <a:t> </a:t>
            </a:r>
            <a:r>
              <a:rPr sz="9000" spc="85" dirty="0"/>
              <a:t>REVIEW</a:t>
            </a:r>
            <a:endParaRPr sz="90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75583F-7262-079F-710E-FAC2E8233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41112"/>
              </p:ext>
            </p:extLst>
          </p:nvPr>
        </p:nvGraphicFramePr>
        <p:xfrm>
          <a:off x="2362200" y="2705100"/>
          <a:ext cx="13030200" cy="66293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56717">
                  <a:extLst>
                    <a:ext uri="{9D8B030D-6E8A-4147-A177-3AD203B41FA5}">
                      <a16:colId xmlns:a16="http://schemas.microsoft.com/office/drawing/2014/main" val="3631702104"/>
                    </a:ext>
                  </a:extLst>
                </a:gridCol>
                <a:gridCol w="3199273">
                  <a:extLst>
                    <a:ext uri="{9D8B030D-6E8A-4147-A177-3AD203B41FA5}">
                      <a16:colId xmlns:a16="http://schemas.microsoft.com/office/drawing/2014/main" val="316404796"/>
                    </a:ext>
                  </a:extLst>
                </a:gridCol>
                <a:gridCol w="3089739">
                  <a:extLst>
                    <a:ext uri="{9D8B030D-6E8A-4147-A177-3AD203B41FA5}">
                      <a16:colId xmlns:a16="http://schemas.microsoft.com/office/drawing/2014/main" val="3419935524"/>
                    </a:ext>
                  </a:extLst>
                </a:gridCol>
                <a:gridCol w="2984471">
                  <a:extLst>
                    <a:ext uri="{9D8B030D-6E8A-4147-A177-3AD203B41FA5}">
                      <a16:colId xmlns:a16="http://schemas.microsoft.com/office/drawing/2014/main" val="1093386897"/>
                    </a:ext>
                  </a:extLst>
                </a:gridCol>
              </a:tblGrid>
              <a:tr h="7178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Author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Dataset size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Classification Approach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Result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6119331"/>
                  </a:ext>
                </a:extLst>
              </a:tr>
              <a:tr h="20405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Shrivastava (2014)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  <a:spcAft>
                          <a:spcPts val="800"/>
                        </a:spcAft>
                      </a:pPr>
                      <a:endParaRPr lang="en-IN" sz="20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Corpus of 2,248 emails with 1,346 spam and ham texts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Rule based spam detection ﬁlter 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Accuracy-82.7%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1580390"/>
                  </a:ext>
                </a:extLst>
              </a:tr>
              <a:tr h="16602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Luo et al. (2011) 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Spam corpus with 4,150 spam and 1,897 ham mails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Rule extraction, optimization, and rule ﬁltering models are used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Accuracy-98.5%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3534865"/>
                  </a:ext>
                </a:extLst>
              </a:tr>
              <a:tr h="12405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Fuad Deb &amp; Hossain (2004)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Email corpus with 271 training and 30 test email text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Fuzzy Inference System with a set of Fuzzy rules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Accuracy-90%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6075786"/>
                  </a:ext>
                </a:extLst>
              </a:tr>
              <a:tr h="970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Mohammed (2013)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Email-1,431 rows in dataset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>
                          <a:effectLst/>
                        </a:rPr>
                        <a:t>SVM, K-NN, NB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effectLst/>
                        </a:rPr>
                        <a:t>Accuracy-85.96%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751127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87567" y="0"/>
            <a:ext cx="9500870" cy="10288270"/>
            <a:chOff x="8787567" y="0"/>
            <a:chExt cx="9500870" cy="10288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7567" y="0"/>
              <a:ext cx="9500786" cy="1028814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337666" y="4811180"/>
              <a:ext cx="1475740" cy="666750"/>
            </a:xfrm>
            <a:custGeom>
              <a:avLst/>
              <a:gdLst/>
              <a:ahLst/>
              <a:cxnLst/>
              <a:rect l="l" t="t" r="r" b="b"/>
              <a:pathLst>
                <a:path w="1475740" h="666750">
                  <a:moveTo>
                    <a:pt x="1056978" y="666463"/>
                  </a:moveTo>
                  <a:lnTo>
                    <a:pt x="1222521" y="663750"/>
                  </a:lnTo>
                  <a:lnTo>
                    <a:pt x="1462393" y="663749"/>
                  </a:lnTo>
                  <a:lnTo>
                    <a:pt x="1464442" y="663313"/>
                  </a:lnTo>
                  <a:lnTo>
                    <a:pt x="1475493" y="649150"/>
                  </a:lnTo>
                  <a:lnTo>
                    <a:pt x="1424888" y="174341"/>
                  </a:lnTo>
                  <a:lnTo>
                    <a:pt x="17011" y="271"/>
                  </a:lnTo>
                  <a:lnTo>
                    <a:pt x="14657" y="0"/>
                  </a:lnTo>
                  <a:lnTo>
                    <a:pt x="12366" y="269"/>
                  </a:lnTo>
                  <a:lnTo>
                    <a:pt x="0" y="15433"/>
                  </a:lnTo>
                  <a:lnTo>
                    <a:pt x="105784" y="654750"/>
                  </a:lnTo>
                  <a:lnTo>
                    <a:pt x="107497" y="657773"/>
                  </a:lnTo>
                  <a:lnTo>
                    <a:pt x="113138" y="662559"/>
                  </a:lnTo>
                  <a:lnTo>
                    <a:pt x="116396" y="663753"/>
                  </a:lnTo>
                  <a:lnTo>
                    <a:pt x="1051506" y="663747"/>
                  </a:lnTo>
                  <a:lnTo>
                    <a:pt x="1054384" y="664651"/>
                  </a:lnTo>
                  <a:lnTo>
                    <a:pt x="1056978" y="666463"/>
                  </a:lnTo>
                  <a:close/>
                </a:path>
              </a:pathLst>
            </a:custGeom>
            <a:solidFill>
              <a:srgbClr val="5CE1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669" y="4052241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669" y="5061891"/>
            <a:ext cx="104775" cy="1047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65919" y="3883998"/>
            <a:ext cx="6482715" cy="1416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260" dirty="0">
                <a:solidFill>
                  <a:srgbClr val="2E2E2E"/>
                </a:solidFill>
                <a:latin typeface="Tahoma"/>
                <a:cs typeface="Tahoma"/>
              </a:rPr>
              <a:t>we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have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chosen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our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dataset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10" dirty="0">
                <a:solidFill>
                  <a:srgbClr val="2E2E2E"/>
                </a:solidFill>
                <a:latin typeface="Tahoma"/>
                <a:cs typeface="Tahoma"/>
              </a:rPr>
              <a:t>from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kaggle.</a:t>
            </a: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4729480" algn="l"/>
              </a:tabLst>
            </a:pPr>
            <a:r>
              <a:rPr sz="2500" spc="315" dirty="0">
                <a:solidFill>
                  <a:srgbClr val="2E2E2E"/>
                </a:solidFill>
                <a:latin typeface="Tahoma"/>
                <a:cs typeface="Tahoma"/>
              </a:rPr>
              <a:t>d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50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c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o</a:t>
            </a:r>
            <a:r>
              <a:rPr sz="2500" spc="254" dirty="0">
                <a:solidFill>
                  <a:srgbClr val="2E2E2E"/>
                </a:solidFill>
                <a:latin typeface="Tahoma"/>
                <a:cs typeface="Tahoma"/>
              </a:rPr>
              <a:t>n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2500" spc="254" dirty="0">
                <a:solidFill>
                  <a:srgbClr val="2E2E2E"/>
                </a:solidFill>
                <a:latin typeface="Tahoma"/>
                <a:cs typeface="Tahoma"/>
              </a:rPr>
              <a:t>n</a:t>
            </a:r>
            <a:r>
              <a:rPr sz="2500" spc="55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c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o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l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u</a:t>
            </a:r>
            <a:r>
              <a:rPr sz="2500" spc="500" dirty="0">
                <a:solidFill>
                  <a:srgbClr val="2E2E2E"/>
                </a:solidFill>
                <a:latin typeface="Tahoma"/>
                <a:cs typeface="Tahoma"/>
              </a:rPr>
              <a:t>m</a:t>
            </a:r>
            <a:r>
              <a:rPr sz="2500" spc="55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254" dirty="0">
                <a:solidFill>
                  <a:srgbClr val="2E2E2E"/>
                </a:solidFill>
                <a:latin typeface="Tahoma"/>
                <a:cs typeface="Tahoma"/>
              </a:rPr>
              <a:t>n</a:t>
            </a:r>
            <a:r>
              <a:rPr sz="2500" spc="320" dirty="0">
                <a:solidFill>
                  <a:srgbClr val="2E2E2E"/>
                </a:solidFill>
                <a:latin typeface="Tahoma"/>
                <a:cs typeface="Tahoma"/>
              </a:rPr>
              <a:t>d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70" dirty="0">
                <a:solidFill>
                  <a:srgbClr val="2E2E2E"/>
                </a:solidFill>
                <a:latin typeface="Tahoma"/>
                <a:cs typeface="Tahoma"/>
              </a:rPr>
              <a:t>5</a:t>
            </a:r>
            <a:r>
              <a:rPr sz="2500" spc="-405" dirty="0">
                <a:solidFill>
                  <a:srgbClr val="2E2E2E"/>
                </a:solidFill>
                <a:latin typeface="Tahoma"/>
                <a:cs typeface="Tahoma"/>
              </a:rPr>
              <a:t>1</a:t>
            </a:r>
            <a:r>
              <a:rPr sz="2500" spc="55" dirty="0">
                <a:solidFill>
                  <a:srgbClr val="2E2E2E"/>
                </a:solidFill>
                <a:latin typeface="Tahoma"/>
                <a:cs typeface="Tahoma"/>
              </a:rPr>
              <a:t>7</a:t>
            </a:r>
            <a:r>
              <a:rPr sz="2500" spc="-400" dirty="0">
                <a:solidFill>
                  <a:srgbClr val="2E2E2E"/>
                </a:solidFill>
                <a:latin typeface="Tahoma"/>
                <a:cs typeface="Tahoma"/>
              </a:rPr>
              <a:t>1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75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o</a:t>
            </a:r>
            <a:r>
              <a:rPr sz="2500" spc="370" dirty="0">
                <a:solidFill>
                  <a:srgbClr val="2E2E2E"/>
                </a:solidFill>
                <a:latin typeface="Tahoma"/>
                <a:cs typeface="Tahoma"/>
              </a:rPr>
              <a:t>w</a:t>
            </a:r>
            <a:r>
              <a:rPr sz="2500" spc="50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500" spc="-215" dirty="0">
                <a:solidFill>
                  <a:srgbClr val="2E2E2E"/>
                </a:solidFill>
                <a:latin typeface="Tahoma"/>
                <a:cs typeface="Tahoma"/>
              </a:rPr>
              <a:t>.</a:t>
            </a:r>
            <a:endParaRPr sz="25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5" y="3154355"/>
            <a:ext cx="18288000" cy="7143115"/>
            <a:chOff x="135" y="3154355"/>
            <a:chExt cx="18288000" cy="71431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" y="6858742"/>
              <a:ext cx="4280824" cy="34382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3136" y="3154355"/>
              <a:ext cx="10504863" cy="3562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969" y="6728007"/>
              <a:ext cx="9515474" cy="347662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6000" y="1014130"/>
            <a:ext cx="6800215" cy="2145665"/>
          </a:xfrm>
          <a:prstGeom prst="rect">
            <a:avLst/>
          </a:prstGeom>
        </p:spPr>
        <p:txBody>
          <a:bodyPr vert="horz" wrap="square" lIns="0" tIns="207645" rIns="0" bIns="0" rtlCol="0">
            <a:spAutoFit/>
          </a:bodyPr>
          <a:lstStyle/>
          <a:p>
            <a:pPr marL="12700" marR="5080">
              <a:lnSpc>
                <a:spcPts val="7580"/>
              </a:lnSpc>
              <a:spcBef>
                <a:spcPts val="1635"/>
              </a:spcBef>
            </a:pPr>
            <a:r>
              <a:rPr sz="7600" spc="200" dirty="0"/>
              <a:t>DATSET </a:t>
            </a:r>
            <a:r>
              <a:rPr sz="7600" spc="204" dirty="0"/>
              <a:t> </a:t>
            </a:r>
            <a:r>
              <a:rPr sz="7600" spc="65" dirty="0"/>
              <a:t>D</a:t>
            </a:r>
            <a:r>
              <a:rPr sz="7600" spc="440" dirty="0"/>
              <a:t>E</a:t>
            </a:r>
            <a:r>
              <a:rPr sz="7600" spc="75" dirty="0"/>
              <a:t>S</a:t>
            </a:r>
            <a:r>
              <a:rPr sz="7600" spc="180" dirty="0"/>
              <a:t>C</a:t>
            </a:r>
            <a:r>
              <a:rPr sz="7600" spc="-25" dirty="0"/>
              <a:t>R</a:t>
            </a:r>
            <a:r>
              <a:rPr sz="7600" spc="-1260" dirty="0"/>
              <a:t>I</a:t>
            </a:r>
            <a:r>
              <a:rPr sz="7600" spc="165" dirty="0"/>
              <a:t>P</a:t>
            </a:r>
            <a:r>
              <a:rPr sz="7600" spc="-15" dirty="0"/>
              <a:t>T</a:t>
            </a:r>
            <a:r>
              <a:rPr sz="7600" spc="-1260" dirty="0"/>
              <a:t>I</a:t>
            </a:r>
            <a:r>
              <a:rPr sz="7600" spc="260" dirty="0"/>
              <a:t>O</a:t>
            </a:r>
            <a:r>
              <a:rPr sz="7600" spc="114" dirty="0"/>
              <a:t>N</a:t>
            </a:r>
            <a:endParaRPr sz="7600"/>
          </a:p>
        </p:txBody>
      </p:sp>
      <p:grpSp>
        <p:nvGrpSpPr>
          <p:cNvPr id="13" name="object 13"/>
          <p:cNvGrpSpPr/>
          <p:nvPr/>
        </p:nvGrpSpPr>
        <p:grpSpPr>
          <a:xfrm>
            <a:off x="10019471" y="7708751"/>
            <a:ext cx="104775" cy="2124075"/>
            <a:chOff x="10019471" y="7708751"/>
            <a:chExt cx="104775" cy="212407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9471" y="7708751"/>
              <a:ext cx="104775" cy="1047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9471" y="9223226"/>
              <a:ext cx="104775" cy="1047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9471" y="9728051"/>
              <a:ext cx="104775" cy="10477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0279722" y="7416645"/>
            <a:ext cx="8021320" cy="2549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500"/>
              </a:lnSpc>
              <a:spcBef>
                <a:spcPts val="100"/>
              </a:spcBef>
              <a:tabLst>
                <a:tab pos="777240" algn="l"/>
                <a:tab pos="2101215" algn="l"/>
                <a:tab pos="3467100" algn="l"/>
                <a:tab pos="5638165" algn="l"/>
                <a:tab pos="6422390" algn="l"/>
                <a:tab pos="6845300" algn="l"/>
              </a:tabLst>
            </a:pP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2500" spc="270" dirty="0">
                <a:solidFill>
                  <a:srgbClr val="2E2E2E"/>
                </a:solidFill>
                <a:latin typeface="Tahoma"/>
                <a:cs typeface="Tahoma"/>
              </a:rPr>
              <a:t>h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o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u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2500" spc="310" dirty="0">
                <a:solidFill>
                  <a:srgbClr val="2E2E2E"/>
                </a:solidFill>
                <a:latin typeface="Tahoma"/>
                <a:cs typeface="Tahoma"/>
              </a:rPr>
              <a:t>p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u</a:t>
            </a:r>
            <a:r>
              <a:rPr sz="2500" spc="180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55" dirty="0">
                <a:solidFill>
                  <a:srgbClr val="2E2E2E"/>
                </a:solidFill>
                <a:latin typeface="Tahoma"/>
                <a:cs typeface="Tahoma"/>
              </a:rPr>
              <a:t>f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ea</a:t>
            </a:r>
            <a:r>
              <a:rPr sz="2500" spc="17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u</a:t>
            </a:r>
            <a:r>
              <a:rPr sz="2500" spc="75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-105" dirty="0">
                <a:solidFill>
                  <a:srgbClr val="2E2E2E"/>
                </a:solidFill>
                <a:latin typeface="Tahoma"/>
                <a:cs typeface="Tahoma"/>
              </a:rPr>
              <a:t>"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l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310" dirty="0">
                <a:solidFill>
                  <a:srgbClr val="2E2E2E"/>
                </a:solidFill>
                <a:latin typeface="Tahoma"/>
                <a:cs typeface="Tahoma"/>
              </a:rPr>
              <a:t>b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l</a:t>
            </a:r>
            <a:r>
              <a:rPr sz="2500" spc="45" dirty="0">
                <a:solidFill>
                  <a:srgbClr val="2E2E2E"/>
                </a:solidFill>
                <a:latin typeface="Tahoma"/>
                <a:cs typeface="Tahoma"/>
              </a:rPr>
              <a:t>_</a:t>
            </a:r>
            <a:r>
              <a:rPr sz="2500" spc="254" dirty="0">
                <a:solidFill>
                  <a:srgbClr val="2E2E2E"/>
                </a:solidFill>
                <a:latin typeface="Tahoma"/>
                <a:cs typeface="Tahoma"/>
              </a:rPr>
              <a:t>n</a:t>
            </a:r>
            <a:r>
              <a:rPr sz="2500" spc="229" dirty="0">
                <a:solidFill>
                  <a:srgbClr val="2E2E2E"/>
                </a:solidFill>
                <a:latin typeface="Tahoma"/>
                <a:cs typeface="Tahoma"/>
              </a:rPr>
              <a:t>u</a:t>
            </a:r>
            <a:r>
              <a:rPr sz="2500" spc="500" dirty="0">
                <a:solidFill>
                  <a:srgbClr val="2E2E2E"/>
                </a:solidFill>
                <a:latin typeface="Tahoma"/>
                <a:cs typeface="Tahoma"/>
              </a:rPr>
              <a:t>m</a:t>
            </a:r>
            <a:r>
              <a:rPr sz="2500" spc="-100" dirty="0">
                <a:solidFill>
                  <a:srgbClr val="2E2E2E"/>
                </a:solidFill>
                <a:latin typeface="Tahoma"/>
                <a:cs typeface="Tahoma"/>
              </a:rPr>
              <a:t>"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270" dirty="0">
                <a:solidFill>
                  <a:srgbClr val="2E2E2E"/>
                </a:solidFill>
                <a:latin typeface="Tahoma"/>
                <a:cs typeface="Tahoma"/>
              </a:rPr>
              <a:t>h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55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105" dirty="0">
                <a:solidFill>
                  <a:srgbClr val="2E2E2E"/>
                </a:solidFill>
                <a:latin typeface="Tahoma"/>
                <a:cs typeface="Tahoma"/>
              </a:rPr>
              <a:t>2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c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l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50" dirty="0">
                <a:solidFill>
                  <a:srgbClr val="2E2E2E"/>
                </a:solidFill>
                <a:latin typeface="Tahoma"/>
                <a:cs typeface="Tahoma"/>
              </a:rPr>
              <a:t>ss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500" spc="50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500" spc="-220" dirty="0">
                <a:solidFill>
                  <a:srgbClr val="2E2E2E"/>
                </a:solidFill>
                <a:latin typeface="Tahoma"/>
                <a:cs typeface="Tahoma"/>
              </a:rPr>
              <a:t>. 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class-0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(ham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05" dirty="0">
                <a:solidFill>
                  <a:srgbClr val="2E2E2E"/>
                </a:solidFill>
                <a:latin typeface="Tahoma"/>
                <a:cs typeface="Tahoma"/>
              </a:rPr>
              <a:t>mail),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95" dirty="0">
                <a:solidFill>
                  <a:srgbClr val="2E2E2E"/>
                </a:solidFill>
                <a:latin typeface="Tahoma"/>
                <a:cs typeface="Tahoma"/>
              </a:rPr>
              <a:t>class-1(spam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mail)</a:t>
            </a: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50">
              <a:latin typeface="Tahoma"/>
              <a:cs typeface="Tahoma"/>
            </a:endParaRPr>
          </a:p>
          <a:p>
            <a:pPr marL="12700" marR="4236720">
              <a:lnSpc>
                <a:spcPct val="132500"/>
              </a:lnSpc>
            </a:pPr>
            <a:r>
              <a:rPr sz="2500" spc="45" dirty="0">
                <a:solidFill>
                  <a:srgbClr val="2E2E2E"/>
                </a:solidFill>
                <a:latin typeface="Tahoma"/>
                <a:cs typeface="Tahoma"/>
              </a:rPr>
              <a:t>class-0--&gt;</a:t>
            </a:r>
            <a:r>
              <a:rPr sz="2500" spc="-1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75" dirty="0">
                <a:solidFill>
                  <a:srgbClr val="2E2E2E"/>
                </a:solidFill>
                <a:latin typeface="Tahoma"/>
                <a:cs typeface="Tahoma"/>
              </a:rPr>
              <a:t>3672</a:t>
            </a:r>
            <a:r>
              <a:rPr sz="2500" spc="-1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samples. </a:t>
            </a:r>
            <a:r>
              <a:rPr sz="2500" spc="-7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-20" dirty="0">
                <a:solidFill>
                  <a:srgbClr val="2E2E2E"/>
                </a:solidFill>
                <a:latin typeface="Tahoma"/>
                <a:cs typeface="Tahoma"/>
              </a:rPr>
              <a:t>class-1--&gt;1499</a:t>
            </a:r>
            <a:r>
              <a:rPr sz="2500" spc="-15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samples.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87567" y="0"/>
            <a:ext cx="9500787" cy="102881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" y="6858742"/>
            <a:ext cx="4280824" cy="3438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09085" y="3375027"/>
            <a:ext cx="5029199" cy="48958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8492" y="3493621"/>
            <a:ext cx="5029199" cy="46577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1014131"/>
            <a:ext cx="6800215" cy="2145665"/>
          </a:xfrm>
          <a:prstGeom prst="rect">
            <a:avLst/>
          </a:prstGeom>
        </p:spPr>
        <p:txBody>
          <a:bodyPr vert="horz" wrap="square" lIns="0" tIns="207645" rIns="0" bIns="0" rtlCol="0">
            <a:spAutoFit/>
          </a:bodyPr>
          <a:lstStyle/>
          <a:p>
            <a:pPr marL="12700" marR="5080">
              <a:lnSpc>
                <a:spcPts val="7580"/>
              </a:lnSpc>
              <a:spcBef>
                <a:spcPts val="1635"/>
              </a:spcBef>
            </a:pPr>
            <a:r>
              <a:rPr sz="7600" spc="200" dirty="0"/>
              <a:t>DATSET </a:t>
            </a:r>
            <a:r>
              <a:rPr sz="7600" spc="204" dirty="0"/>
              <a:t> </a:t>
            </a:r>
            <a:r>
              <a:rPr sz="7600" spc="65" dirty="0"/>
              <a:t>D</a:t>
            </a:r>
            <a:r>
              <a:rPr sz="7600" spc="440" dirty="0"/>
              <a:t>E</a:t>
            </a:r>
            <a:r>
              <a:rPr sz="7600" spc="75" dirty="0"/>
              <a:t>S</a:t>
            </a:r>
            <a:r>
              <a:rPr sz="7600" spc="180" dirty="0"/>
              <a:t>C</a:t>
            </a:r>
            <a:r>
              <a:rPr sz="7600" spc="-25" dirty="0"/>
              <a:t>R</a:t>
            </a:r>
            <a:r>
              <a:rPr sz="7600" spc="-1260" dirty="0"/>
              <a:t>I</a:t>
            </a:r>
            <a:r>
              <a:rPr sz="7600" spc="165" dirty="0"/>
              <a:t>P</a:t>
            </a:r>
            <a:r>
              <a:rPr sz="7600" spc="-15" dirty="0"/>
              <a:t>T</a:t>
            </a:r>
            <a:r>
              <a:rPr sz="7600" spc="-1260" dirty="0"/>
              <a:t>I</a:t>
            </a:r>
            <a:r>
              <a:rPr sz="7600" spc="260" dirty="0"/>
              <a:t>O</a:t>
            </a:r>
            <a:r>
              <a:rPr sz="7600" spc="114" dirty="0"/>
              <a:t>N</a:t>
            </a:r>
            <a:endParaRPr sz="7600"/>
          </a:p>
        </p:txBody>
      </p:sp>
      <p:sp>
        <p:nvSpPr>
          <p:cNvPr id="7" name="object 7"/>
          <p:cNvSpPr txBox="1"/>
          <p:nvPr/>
        </p:nvSpPr>
        <p:spPr>
          <a:xfrm>
            <a:off x="355792" y="8483869"/>
            <a:ext cx="6798309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65" dirty="0">
                <a:solidFill>
                  <a:srgbClr val="004AAC"/>
                </a:solidFill>
                <a:latin typeface="Tahoma"/>
                <a:cs typeface="Tahoma"/>
              </a:rPr>
              <a:t>dataset</a:t>
            </a:r>
            <a:r>
              <a:rPr sz="2500" spc="-14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500" spc="180" dirty="0">
                <a:solidFill>
                  <a:srgbClr val="004AAC"/>
                </a:solidFill>
                <a:latin typeface="Tahoma"/>
                <a:cs typeface="Tahoma"/>
              </a:rPr>
              <a:t>does</a:t>
            </a:r>
            <a:r>
              <a:rPr sz="2500" spc="-14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500" spc="210" dirty="0">
                <a:solidFill>
                  <a:srgbClr val="004AAC"/>
                </a:solidFill>
                <a:latin typeface="Tahoma"/>
                <a:cs typeface="Tahoma"/>
              </a:rPr>
              <a:t>not</a:t>
            </a:r>
            <a:r>
              <a:rPr sz="2500" spc="-14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500" spc="185" dirty="0">
                <a:solidFill>
                  <a:srgbClr val="004AAC"/>
                </a:solidFill>
                <a:latin typeface="Tahoma"/>
                <a:cs typeface="Tahoma"/>
              </a:rPr>
              <a:t>contains</a:t>
            </a:r>
            <a:r>
              <a:rPr sz="2500" spc="-14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500" spc="160" dirty="0">
                <a:solidFill>
                  <a:srgbClr val="004AAC"/>
                </a:solidFill>
                <a:latin typeface="Tahoma"/>
                <a:cs typeface="Tahoma"/>
              </a:rPr>
              <a:t>any</a:t>
            </a:r>
            <a:r>
              <a:rPr sz="2500" spc="-14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500" spc="185" dirty="0">
                <a:solidFill>
                  <a:srgbClr val="004AAC"/>
                </a:solidFill>
                <a:latin typeface="Tahoma"/>
                <a:cs typeface="Tahoma"/>
              </a:rPr>
              <a:t>NULL</a:t>
            </a:r>
            <a:r>
              <a:rPr sz="2500" spc="-14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500" spc="85" dirty="0">
                <a:solidFill>
                  <a:srgbClr val="004AAC"/>
                </a:solidFill>
                <a:latin typeface="Tahoma"/>
                <a:cs typeface="Tahoma"/>
              </a:rPr>
              <a:t>values.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67698" y="8483869"/>
            <a:ext cx="45135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225" dirty="0">
                <a:solidFill>
                  <a:srgbClr val="004AAC"/>
                </a:solidFill>
                <a:latin typeface="Tahoma"/>
                <a:cs typeface="Tahoma"/>
              </a:rPr>
              <a:t>some</a:t>
            </a:r>
            <a:r>
              <a:rPr sz="2500" spc="-15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004AAC"/>
                </a:solidFill>
                <a:latin typeface="Tahoma"/>
                <a:cs typeface="Tahoma"/>
              </a:rPr>
              <a:t>statistical</a:t>
            </a:r>
            <a:r>
              <a:rPr sz="2500" spc="-15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500" spc="160" dirty="0">
                <a:solidFill>
                  <a:srgbClr val="004AAC"/>
                </a:solidFill>
                <a:latin typeface="Tahoma"/>
                <a:cs typeface="Tahoma"/>
              </a:rPr>
              <a:t>information.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849" y="0"/>
            <a:ext cx="10451423" cy="781318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83993" y="1953724"/>
            <a:ext cx="733424" cy="7334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06043" y="4779036"/>
            <a:ext cx="733424" cy="7334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5399" y="4104904"/>
            <a:ext cx="104775" cy="1047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16000" y="2082200"/>
            <a:ext cx="6325235" cy="2766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210" dirty="0">
                <a:solidFill>
                  <a:srgbClr val="004AAC"/>
                </a:solidFill>
                <a:latin typeface="Tahoma"/>
                <a:cs typeface="Tahoma"/>
              </a:rPr>
              <a:t>METHOD</a:t>
            </a:r>
            <a:endParaRPr sz="9000">
              <a:latin typeface="Tahoma"/>
              <a:cs typeface="Tahoma"/>
            </a:endParaRPr>
          </a:p>
          <a:p>
            <a:pPr marL="551815" marR="5080">
              <a:lnSpc>
                <a:spcPct val="132500"/>
              </a:lnSpc>
              <a:spcBef>
                <a:spcPts val="2825"/>
              </a:spcBef>
              <a:tabLst>
                <a:tab pos="1579880" algn="l"/>
                <a:tab pos="2889250" algn="l"/>
                <a:tab pos="4953000" algn="l"/>
              </a:tabLst>
            </a:pPr>
            <a:r>
              <a:rPr sz="2500" spc="370" dirty="0">
                <a:solidFill>
                  <a:srgbClr val="2E2E2E"/>
                </a:solidFill>
                <a:latin typeface="Tahoma"/>
                <a:cs typeface="Tahoma"/>
              </a:rPr>
              <a:t>w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270" dirty="0">
                <a:solidFill>
                  <a:srgbClr val="2E2E2E"/>
                </a:solidFill>
                <a:latin typeface="Tahoma"/>
                <a:cs typeface="Tahoma"/>
              </a:rPr>
              <a:t>h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60" dirty="0">
                <a:solidFill>
                  <a:srgbClr val="2E2E2E"/>
                </a:solidFill>
                <a:latin typeface="Tahoma"/>
                <a:cs typeface="Tahoma"/>
              </a:rPr>
              <a:t>v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310" dirty="0">
                <a:solidFill>
                  <a:srgbClr val="2E2E2E"/>
                </a:solidFill>
                <a:latin typeface="Tahoma"/>
                <a:cs typeface="Tahoma"/>
              </a:rPr>
              <a:t>p</a:t>
            </a:r>
            <a:r>
              <a:rPr sz="2500" spc="75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o</a:t>
            </a:r>
            <a:r>
              <a:rPr sz="2500" spc="310" dirty="0">
                <a:solidFill>
                  <a:srgbClr val="2E2E2E"/>
                </a:solidFill>
                <a:latin typeface="Tahoma"/>
                <a:cs typeface="Tahoma"/>
              </a:rPr>
              <a:t>p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o</a:t>
            </a:r>
            <a:r>
              <a:rPr sz="2500" spc="50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500" spc="320" dirty="0">
                <a:solidFill>
                  <a:srgbClr val="2E2E2E"/>
                </a:solidFill>
                <a:latin typeface="Tahoma"/>
                <a:cs typeface="Tahoma"/>
              </a:rPr>
              <a:t>d</a:t>
            </a:r>
            <a:r>
              <a:rPr sz="25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500" spc="380" dirty="0">
                <a:solidFill>
                  <a:srgbClr val="2E2E2E"/>
                </a:solidFill>
                <a:latin typeface="Tahoma"/>
                <a:cs typeface="Tahoma"/>
              </a:rPr>
              <a:t>M</a:t>
            </a:r>
            <a:r>
              <a:rPr sz="2500" spc="145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c</a:t>
            </a:r>
            <a:r>
              <a:rPr sz="2500" spc="270" dirty="0">
                <a:solidFill>
                  <a:srgbClr val="2E2E2E"/>
                </a:solidFill>
                <a:latin typeface="Tahoma"/>
                <a:cs typeface="Tahoma"/>
              </a:rPr>
              <a:t>h</a:t>
            </a:r>
            <a:r>
              <a:rPr sz="2500" spc="135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2500" spc="254" dirty="0">
                <a:solidFill>
                  <a:srgbClr val="2E2E2E"/>
                </a:solidFill>
                <a:latin typeface="Tahoma"/>
                <a:cs typeface="Tahoma"/>
              </a:rPr>
              <a:t>n</a:t>
            </a:r>
            <a:r>
              <a:rPr sz="2500" spc="110" dirty="0">
                <a:solidFill>
                  <a:srgbClr val="2E2E2E"/>
                </a:solidFill>
                <a:latin typeface="Tahoma"/>
                <a:cs typeface="Tahoma"/>
              </a:rPr>
              <a:t>e 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Learning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based</a:t>
            </a:r>
            <a:r>
              <a:rPr sz="2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method.</a:t>
            </a:r>
            <a:endParaRPr sz="25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5399" y="5619379"/>
            <a:ext cx="104775" cy="1047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55650" y="5327272"/>
            <a:ext cx="5785485" cy="204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2500"/>
              </a:lnSpc>
              <a:spcBef>
                <a:spcPts val="100"/>
              </a:spcBef>
            </a:pPr>
            <a:r>
              <a:rPr sz="2500" spc="260" dirty="0">
                <a:solidFill>
                  <a:srgbClr val="2E2E2E"/>
                </a:solidFill>
                <a:latin typeface="Tahoma"/>
                <a:cs typeface="Tahoma"/>
              </a:rPr>
              <a:t>we</a:t>
            </a:r>
            <a:r>
              <a:rPr sz="2500" spc="2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25" dirty="0">
                <a:solidFill>
                  <a:srgbClr val="2E2E2E"/>
                </a:solidFill>
                <a:latin typeface="Tahoma"/>
                <a:cs typeface="Tahoma"/>
              </a:rPr>
              <a:t>are</a:t>
            </a:r>
            <a:r>
              <a:rPr sz="2500" spc="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4" dirty="0">
                <a:solidFill>
                  <a:srgbClr val="2E2E2E"/>
                </a:solidFill>
                <a:latin typeface="Tahoma"/>
                <a:cs typeface="Tahoma"/>
              </a:rPr>
              <a:t>going</a:t>
            </a:r>
            <a:r>
              <a:rPr sz="2500" spc="21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0" dirty="0">
                <a:solidFill>
                  <a:srgbClr val="2E2E2E"/>
                </a:solidFill>
                <a:latin typeface="Tahoma"/>
                <a:cs typeface="Tahoma"/>
              </a:rPr>
              <a:t>to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00" dirty="0">
                <a:solidFill>
                  <a:srgbClr val="2E2E2E"/>
                </a:solidFill>
                <a:latin typeface="Tahoma"/>
                <a:cs typeface="Tahoma"/>
              </a:rPr>
              <a:t>apply</a:t>
            </a:r>
            <a:r>
              <a:rPr sz="2500" spc="204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different </a:t>
            </a:r>
            <a:r>
              <a:rPr sz="2500" spc="-77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classification</a:t>
            </a:r>
            <a:r>
              <a:rPr sz="2500" spc="1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2E2E2E"/>
                </a:solidFill>
                <a:latin typeface="Tahoma"/>
                <a:cs typeface="Tahoma"/>
              </a:rPr>
              <a:t>algorithms</a:t>
            </a:r>
            <a:r>
              <a:rPr sz="2500" spc="2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70" dirty="0">
                <a:solidFill>
                  <a:srgbClr val="2E2E2E"/>
                </a:solidFill>
                <a:latin typeface="Tahoma"/>
                <a:cs typeface="Tahoma"/>
              </a:rPr>
              <a:t>like</a:t>
            </a:r>
            <a:r>
              <a:rPr sz="2500" spc="1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65" dirty="0">
                <a:solidFill>
                  <a:srgbClr val="2E2E2E"/>
                </a:solidFill>
                <a:latin typeface="Tahoma"/>
                <a:cs typeface="Tahoma"/>
              </a:rPr>
              <a:t>logistic </a:t>
            </a:r>
            <a:r>
              <a:rPr sz="2500" spc="-7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00" dirty="0">
                <a:solidFill>
                  <a:srgbClr val="2E2E2E"/>
                </a:solidFill>
                <a:latin typeface="Tahoma"/>
                <a:cs typeface="Tahoma"/>
              </a:rPr>
              <a:t>regression,</a:t>
            </a:r>
            <a:r>
              <a:rPr sz="2500" spc="10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50" dirty="0">
                <a:solidFill>
                  <a:srgbClr val="2E2E2E"/>
                </a:solidFill>
                <a:latin typeface="Tahoma"/>
                <a:cs typeface="Tahoma"/>
              </a:rPr>
              <a:t>naive</a:t>
            </a:r>
            <a:r>
              <a:rPr sz="2500" spc="15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80" dirty="0">
                <a:solidFill>
                  <a:srgbClr val="2E2E2E"/>
                </a:solidFill>
                <a:latin typeface="Tahoma"/>
                <a:cs typeface="Tahoma"/>
              </a:rPr>
              <a:t>Bayes,</a:t>
            </a:r>
            <a:r>
              <a:rPr sz="2500" spc="8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250" dirty="0">
                <a:solidFill>
                  <a:srgbClr val="2E2E2E"/>
                </a:solidFill>
                <a:latin typeface="Tahoma"/>
                <a:cs typeface="Tahoma"/>
              </a:rPr>
              <a:t>random </a:t>
            </a:r>
            <a:r>
              <a:rPr sz="2500" spc="254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120" dirty="0">
                <a:solidFill>
                  <a:srgbClr val="2E2E2E"/>
                </a:solidFill>
                <a:latin typeface="Tahoma"/>
                <a:cs typeface="Tahoma"/>
              </a:rPr>
              <a:t>forest</a:t>
            </a:r>
            <a:r>
              <a:rPr sz="25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500" spc="90" dirty="0">
                <a:solidFill>
                  <a:srgbClr val="2E2E2E"/>
                </a:solidFill>
                <a:latin typeface="Tahoma"/>
                <a:cs typeface="Tahoma"/>
              </a:rPr>
              <a:t>etc.</a:t>
            </a:r>
            <a:endParaRPr sz="25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28093" y="7604347"/>
            <a:ext cx="733424" cy="7334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51496" y="8280624"/>
            <a:ext cx="85725" cy="857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38771" y="7434453"/>
            <a:ext cx="6844665" cy="143383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3000" b="1" spc="-165" dirty="0">
                <a:solidFill>
                  <a:srgbClr val="2E2E2E"/>
                </a:solidFill>
                <a:latin typeface="Tahoma"/>
                <a:cs typeface="Tahoma"/>
              </a:rPr>
              <a:t>step-3--&gt;</a:t>
            </a:r>
            <a:r>
              <a:rPr sz="3000" b="1" spc="-18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3000" b="1" spc="105" dirty="0">
                <a:solidFill>
                  <a:srgbClr val="2E2E2E"/>
                </a:solidFill>
                <a:latin typeface="Tahoma"/>
                <a:cs typeface="Tahoma"/>
              </a:rPr>
              <a:t>model</a:t>
            </a:r>
            <a:r>
              <a:rPr sz="3000" b="1" spc="-17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3000" b="1" spc="-5" dirty="0">
                <a:solidFill>
                  <a:srgbClr val="2E2E2E"/>
                </a:solidFill>
                <a:latin typeface="Tahoma"/>
                <a:cs typeface="Tahoma"/>
              </a:rPr>
              <a:t>evaluation(testing)</a:t>
            </a:r>
            <a:endParaRPr sz="3000">
              <a:latin typeface="Tahoma"/>
              <a:cs typeface="Tahoma"/>
            </a:endParaRPr>
          </a:p>
          <a:p>
            <a:pPr marL="443865" marR="1572260">
              <a:lnSpc>
                <a:spcPct val="131300"/>
              </a:lnSpc>
              <a:spcBef>
                <a:spcPts val="25"/>
              </a:spcBef>
              <a:tabLst>
                <a:tab pos="1058545" algn="l"/>
                <a:tab pos="1753870" algn="l"/>
                <a:tab pos="2969895" algn="l"/>
                <a:tab pos="3940810" algn="l"/>
              </a:tabLst>
            </a:pPr>
            <a:r>
              <a:rPr sz="2000" spc="140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2000" spc="215" dirty="0">
                <a:solidFill>
                  <a:srgbClr val="2E2E2E"/>
                </a:solidFill>
                <a:latin typeface="Tahoma"/>
                <a:cs typeface="Tahoma"/>
              </a:rPr>
              <a:t>h</a:t>
            </a:r>
            <a:r>
              <a:rPr sz="2000" spc="105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2000" spc="45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0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000" spc="40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000" spc="140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2000" spc="114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000" spc="250" dirty="0">
                <a:solidFill>
                  <a:srgbClr val="2E2E2E"/>
                </a:solidFill>
                <a:latin typeface="Tahoma"/>
                <a:cs typeface="Tahoma"/>
              </a:rPr>
              <a:t>p</a:t>
            </a:r>
            <a:r>
              <a:rPr sz="20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000" spc="105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2000" spc="204" dirty="0">
                <a:solidFill>
                  <a:srgbClr val="2E2E2E"/>
                </a:solidFill>
                <a:latin typeface="Tahoma"/>
                <a:cs typeface="Tahoma"/>
              </a:rPr>
              <a:t>n</a:t>
            </a:r>
            <a:r>
              <a:rPr sz="2000" spc="200" dirty="0">
                <a:solidFill>
                  <a:srgbClr val="2E2E2E"/>
                </a:solidFill>
                <a:latin typeface="Tahoma"/>
                <a:cs typeface="Tahoma"/>
              </a:rPr>
              <a:t>c</a:t>
            </a:r>
            <a:r>
              <a:rPr sz="2000" spc="125" dirty="0">
                <a:solidFill>
                  <a:srgbClr val="2E2E2E"/>
                </a:solidFill>
                <a:latin typeface="Tahoma"/>
                <a:cs typeface="Tahoma"/>
              </a:rPr>
              <a:t>l</a:t>
            </a:r>
            <a:r>
              <a:rPr sz="2000" spc="185" dirty="0">
                <a:solidFill>
                  <a:srgbClr val="2E2E2E"/>
                </a:solidFill>
                <a:latin typeface="Tahoma"/>
                <a:cs typeface="Tahoma"/>
              </a:rPr>
              <a:t>u</a:t>
            </a:r>
            <a:r>
              <a:rPr sz="2000" spc="250" dirty="0">
                <a:solidFill>
                  <a:srgbClr val="2E2E2E"/>
                </a:solidFill>
                <a:latin typeface="Tahoma"/>
                <a:cs typeface="Tahoma"/>
              </a:rPr>
              <a:t>d</a:t>
            </a:r>
            <a:r>
              <a:rPr sz="2000" spc="114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000" spc="45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20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000" spc="400" dirty="0">
                <a:solidFill>
                  <a:srgbClr val="2E2E2E"/>
                </a:solidFill>
                <a:latin typeface="Tahoma"/>
                <a:cs typeface="Tahoma"/>
              </a:rPr>
              <a:t>m</a:t>
            </a:r>
            <a:r>
              <a:rPr sz="2000" spc="155" dirty="0">
                <a:solidFill>
                  <a:srgbClr val="2E2E2E"/>
                </a:solidFill>
                <a:latin typeface="Tahoma"/>
                <a:cs typeface="Tahoma"/>
              </a:rPr>
              <a:t>o</a:t>
            </a:r>
            <a:r>
              <a:rPr sz="2000" spc="250" dirty="0">
                <a:solidFill>
                  <a:srgbClr val="2E2E2E"/>
                </a:solidFill>
                <a:latin typeface="Tahoma"/>
                <a:cs typeface="Tahoma"/>
              </a:rPr>
              <a:t>d</a:t>
            </a:r>
            <a:r>
              <a:rPr sz="2000" spc="114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000" spc="130" dirty="0">
                <a:solidFill>
                  <a:srgbClr val="2E2E2E"/>
                </a:solidFill>
                <a:latin typeface="Tahoma"/>
                <a:cs typeface="Tahoma"/>
              </a:rPr>
              <a:t>l</a:t>
            </a:r>
            <a:r>
              <a:rPr sz="2000" dirty="0">
                <a:solidFill>
                  <a:srgbClr val="2E2E2E"/>
                </a:solidFill>
                <a:latin typeface="Tahoma"/>
                <a:cs typeface="Tahoma"/>
              </a:rPr>
              <a:t>	</a:t>
            </a:r>
            <a:r>
              <a:rPr sz="2000" spc="114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2000" spc="45" dirty="0">
                <a:solidFill>
                  <a:srgbClr val="2E2E2E"/>
                </a:solidFill>
                <a:latin typeface="Tahoma"/>
                <a:cs typeface="Tahoma"/>
              </a:rPr>
              <a:t>v</a:t>
            </a:r>
            <a:r>
              <a:rPr sz="2000" spc="114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000" spc="125" dirty="0">
                <a:solidFill>
                  <a:srgbClr val="2E2E2E"/>
                </a:solidFill>
                <a:latin typeface="Tahoma"/>
                <a:cs typeface="Tahoma"/>
              </a:rPr>
              <a:t>l</a:t>
            </a:r>
            <a:r>
              <a:rPr sz="2000" spc="185" dirty="0">
                <a:solidFill>
                  <a:srgbClr val="2E2E2E"/>
                </a:solidFill>
                <a:latin typeface="Tahoma"/>
                <a:cs typeface="Tahoma"/>
              </a:rPr>
              <a:t>u</a:t>
            </a:r>
            <a:r>
              <a:rPr sz="2000" spc="114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2000" spc="140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2000" spc="105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2000" spc="155" dirty="0">
                <a:solidFill>
                  <a:srgbClr val="2E2E2E"/>
                </a:solidFill>
                <a:latin typeface="Tahoma"/>
                <a:cs typeface="Tahoma"/>
              </a:rPr>
              <a:t>o</a:t>
            </a:r>
            <a:r>
              <a:rPr sz="2000" spc="145" dirty="0">
                <a:solidFill>
                  <a:srgbClr val="2E2E2E"/>
                </a:solidFill>
                <a:latin typeface="Tahoma"/>
                <a:cs typeface="Tahoma"/>
              </a:rPr>
              <a:t>n  </a:t>
            </a:r>
            <a:r>
              <a:rPr sz="2000" spc="155" dirty="0">
                <a:solidFill>
                  <a:srgbClr val="2E2E2E"/>
                </a:solidFill>
                <a:latin typeface="Tahoma"/>
                <a:cs typeface="Tahoma"/>
              </a:rPr>
              <a:t>by</a:t>
            </a:r>
            <a:r>
              <a:rPr sz="2000" spc="-114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spc="180" dirty="0">
                <a:solidFill>
                  <a:srgbClr val="2E2E2E"/>
                </a:solidFill>
                <a:latin typeface="Tahoma"/>
                <a:cs typeface="Tahoma"/>
              </a:rPr>
              <a:t>some</a:t>
            </a:r>
            <a:r>
              <a:rPr sz="2000" spc="-11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spc="200" dirty="0">
                <a:solidFill>
                  <a:srgbClr val="2E2E2E"/>
                </a:solidFill>
                <a:latin typeface="Tahoma"/>
                <a:cs typeface="Tahoma"/>
              </a:rPr>
              <a:t>random</a:t>
            </a:r>
            <a:r>
              <a:rPr sz="2000" spc="-114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spc="105" dirty="0">
                <a:solidFill>
                  <a:srgbClr val="2E2E2E"/>
                </a:solidFill>
                <a:latin typeface="Tahoma"/>
                <a:cs typeface="Tahoma"/>
              </a:rPr>
              <a:t>values</a:t>
            </a:r>
            <a:r>
              <a:rPr sz="2000" spc="-11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2E2E2E"/>
                </a:solidFill>
                <a:latin typeface="Tahoma"/>
                <a:cs typeface="Tahoma"/>
              </a:rPr>
              <a:t>as</a:t>
            </a:r>
            <a:r>
              <a:rPr sz="2000" spc="-114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spc="114" dirty="0">
                <a:solidFill>
                  <a:srgbClr val="2E2E2E"/>
                </a:solidFill>
                <a:latin typeface="Tahoma"/>
                <a:cs typeface="Tahoma"/>
              </a:rPr>
              <a:t>input.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207396" y="2629998"/>
            <a:ext cx="85725" cy="8572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1994671" y="1783834"/>
            <a:ext cx="5490210" cy="223393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3000" spc="-10" dirty="0">
                <a:solidFill>
                  <a:srgbClr val="2E2E2E"/>
                </a:solidFill>
              </a:rPr>
              <a:t>s</a:t>
            </a:r>
            <a:r>
              <a:rPr sz="3000" spc="50" dirty="0">
                <a:solidFill>
                  <a:srgbClr val="2E2E2E"/>
                </a:solidFill>
              </a:rPr>
              <a:t>t</a:t>
            </a:r>
            <a:r>
              <a:rPr sz="3000" spc="15" dirty="0">
                <a:solidFill>
                  <a:srgbClr val="2E2E2E"/>
                </a:solidFill>
              </a:rPr>
              <a:t>e</a:t>
            </a:r>
            <a:r>
              <a:rPr sz="3000" spc="160" dirty="0">
                <a:solidFill>
                  <a:srgbClr val="2E2E2E"/>
                </a:solidFill>
              </a:rPr>
              <a:t>p</a:t>
            </a:r>
            <a:r>
              <a:rPr sz="3000" spc="-180" dirty="0">
                <a:solidFill>
                  <a:srgbClr val="2E2E2E"/>
                </a:solidFill>
              </a:rPr>
              <a:t>-</a:t>
            </a:r>
            <a:r>
              <a:rPr sz="3000" spc="-680" dirty="0">
                <a:solidFill>
                  <a:srgbClr val="2E2E2E"/>
                </a:solidFill>
              </a:rPr>
              <a:t>1</a:t>
            </a:r>
            <a:r>
              <a:rPr sz="3000" spc="-180" dirty="0">
                <a:solidFill>
                  <a:srgbClr val="2E2E2E"/>
                </a:solidFill>
              </a:rPr>
              <a:t>--</a:t>
            </a:r>
            <a:r>
              <a:rPr sz="3000" spc="-930" dirty="0">
                <a:solidFill>
                  <a:srgbClr val="2E2E2E"/>
                </a:solidFill>
              </a:rPr>
              <a:t>&gt;</a:t>
            </a:r>
            <a:r>
              <a:rPr sz="3000" spc="-185" dirty="0">
                <a:solidFill>
                  <a:srgbClr val="2E2E2E"/>
                </a:solidFill>
              </a:rPr>
              <a:t> </a:t>
            </a:r>
            <a:r>
              <a:rPr sz="3000" spc="160" dirty="0">
                <a:solidFill>
                  <a:srgbClr val="2E2E2E"/>
                </a:solidFill>
              </a:rPr>
              <a:t>d</a:t>
            </a:r>
            <a:r>
              <a:rPr sz="3000" spc="-5" dirty="0">
                <a:solidFill>
                  <a:srgbClr val="2E2E2E"/>
                </a:solidFill>
              </a:rPr>
              <a:t>a</a:t>
            </a:r>
            <a:r>
              <a:rPr sz="3000" spc="50" dirty="0">
                <a:solidFill>
                  <a:srgbClr val="2E2E2E"/>
                </a:solidFill>
              </a:rPr>
              <a:t>t</a:t>
            </a:r>
            <a:r>
              <a:rPr sz="3000" dirty="0">
                <a:solidFill>
                  <a:srgbClr val="2E2E2E"/>
                </a:solidFill>
              </a:rPr>
              <a:t>a</a:t>
            </a:r>
            <a:r>
              <a:rPr sz="3000" spc="-185" dirty="0">
                <a:solidFill>
                  <a:srgbClr val="2E2E2E"/>
                </a:solidFill>
              </a:rPr>
              <a:t> </a:t>
            </a:r>
            <a:r>
              <a:rPr sz="3000" spc="160" dirty="0">
                <a:solidFill>
                  <a:srgbClr val="2E2E2E"/>
                </a:solidFill>
              </a:rPr>
              <a:t>p</a:t>
            </a:r>
            <a:r>
              <a:rPr sz="3000" spc="-25" dirty="0">
                <a:solidFill>
                  <a:srgbClr val="2E2E2E"/>
                </a:solidFill>
              </a:rPr>
              <a:t>r</a:t>
            </a:r>
            <a:r>
              <a:rPr sz="3000" spc="15" dirty="0">
                <a:solidFill>
                  <a:srgbClr val="2E2E2E"/>
                </a:solidFill>
              </a:rPr>
              <a:t>e</a:t>
            </a:r>
            <a:r>
              <a:rPr sz="3000" spc="160" dirty="0">
                <a:solidFill>
                  <a:srgbClr val="2E2E2E"/>
                </a:solidFill>
              </a:rPr>
              <a:t>p</a:t>
            </a:r>
            <a:r>
              <a:rPr sz="3000" spc="-25" dirty="0">
                <a:solidFill>
                  <a:srgbClr val="2E2E2E"/>
                </a:solidFill>
              </a:rPr>
              <a:t>r</a:t>
            </a:r>
            <a:r>
              <a:rPr sz="3000" spc="50" dirty="0">
                <a:solidFill>
                  <a:srgbClr val="2E2E2E"/>
                </a:solidFill>
              </a:rPr>
              <a:t>o</a:t>
            </a:r>
            <a:r>
              <a:rPr sz="3000" spc="95" dirty="0">
                <a:solidFill>
                  <a:srgbClr val="2E2E2E"/>
                </a:solidFill>
              </a:rPr>
              <a:t>c</a:t>
            </a:r>
            <a:r>
              <a:rPr sz="3000" spc="15" dirty="0">
                <a:solidFill>
                  <a:srgbClr val="2E2E2E"/>
                </a:solidFill>
              </a:rPr>
              <a:t>e</a:t>
            </a:r>
            <a:r>
              <a:rPr sz="3000" spc="-10" dirty="0">
                <a:solidFill>
                  <a:srgbClr val="2E2E2E"/>
                </a:solidFill>
              </a:rPr>
              <a:t>ss</a:t>
            </a:r>
            <a:r>
              <a:rPr sz="3000" spc="20" dirty="0">
                <a:solidFill>
                  <a:srgbClr val="2E2E2E"/>
                </a:solidFill>
              </a:rPr>
              <a:t>i</a:t>
            </a:r>
            <a:r>
              <a:rPr sz="3000" spc="90" dirty="0">
                <a:solidFill>
                  <a:srgbClr val="2E2E2E"/>
                </a:solidFill>
              </a:rPr>
              <a:t>n</a:t>
            </a:r>
            <a:r>
              <a:rPr sz="3000" spc="50" dirty="0">
                <a:solidFill>
                  <a:srgbClr val="2E2E2E"/>
                </a:solidFill>
              </a:rPr>
              <a:t>g</a:t>
            </a:r>
            <a:endParaRPr sz="3000"/>
          </a:p>
          <a:p>
            <a:pPr marL="443865" marR="217170" algn="just">
              <a:lnSpc>
                <a:spcPct val="131300"/>
              </a:lnSpc>
              <a:spcBef>
                <a:spcPts val="25"/>
              </a:spcBef>
            </a:pPr>
            <a:r>
              <a:rPr sz="2000" b="0" spc="125" dirty="0">
                <a:solidFill>
                  <a:srgbClr val="2E2E2E"/>
                </a:solidFill>
                <a:latin typeface="Tahoma"/>
                <a:cs typeface="Tahoma"/>
              </a:rPr>
              <a:t>this</a:t>
            </a:r>
            <a:r>
              <a:rPr sz="2000" b="0" spc="9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b="0" spc="135" dirty="0">
                <a:solidFill>
                  <a:srgbClr val="2E2E2E"/>
                </a:solidFill>
                <a:latin typeface="Tahoma"/>
                <a:cs typeface="Tahoma"/>
              </a:rPr>
              <a:t>step</a:t>
            </a:r>
            <a:r>
              <a:rPr sz="2000" b="0" spc="9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b="0" spc="145" dirty="0">
                <a:solidFill>
                  <a:srgbClr val="2E2E2E"/>
                </a:solidFill>
                <a:latin typeface="Tahoma"/>
                <a:cs typeface="Tahoma"/>
              </a:rPr>
              <a:t>contains</a:t>
            </a:r>
            <a:r>
              <a:rPr sz="2000" b="0" spc="9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b="0" spc="155" dirty="0">
                <a:solidFill>
                  <a:srgbClr val="2E2E2E"/>
                </a:solidFill>
                <a:latin typeface="Tahoma"/>
                <a:cs typeface="Tahoma"/>
              </a:rPr>
              <a:t>data</a:t>
            </a:r>
            <a:r>
              <a:rPr sz="2000" b="0" spc="9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b="0" spc="135" dirty="0">
                <a:solidFill>
                  <a:srgbClr val="2E2E2E"/>
                </a:solidFill>
                <a:latin typeface="Tahoma"/>
                <a:cs typeface="Tahoma"/>
              </a:rPr>
              <a:t>preprocessing </a:t>
            </a:r>
            <a:r>
              <a:rPr sz="2000" b="0" spc="-61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b="0" spc="160" dirty="0">
                <a:solidFill>
                  <a:srgbClr val="2E2E2E"/>
                </a:solidFill>
                <a:latin typeface="Tahoma"/>
                <a:cs typeface="Tahoma"/>
              </a:rPr>
              <a:t>such</a:t>
            </a:r>
            <a:r>
              <a:rPr sz="2000" b="0" spc="-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b="0" spc="80" dirty="0">
                <a:solidFill>
                  <a:srgbClr val="2E2E2E"/>
                </a:solidFill>
                <a:latin typeface="Tahoma"/>
                <a:cs typeface="Tahoma"/>
              </a:rPr>
              <a:t>as</a:t>
            </a:r>
            <a:r>
              <a:rPr sz="2000" b="0" spc="-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b="0" spc="145" dirty="0">
                <a:solidFill>
                  <a:srgbClr val="2E2E2E"/>
                </a:solidFill>
                <a:latin typeface="Tahoma"/>
                <a:cs typeface="Tahoma"/>
              </a:rPr>
              <a:t>removal</a:t>
            </a:r>
            <a:r>
              <a:rPr sz="2000" b="0" spc="-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b="0" spc="100" dirty="0">
                <a:solidFill>
                  <a:srgbClr val="2E2E2E"/>
                </a:solidFill>
                <a:latin typeface="Tahoma"/>
                <a:cs typeface="Tahoma"/>
              </a:rPr>
              <a:t>of</a:t>
            </a:r>
            <a:r>
              <a:rPr sz="2000" b="0" spc="-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b="0" spc="145" dirty="0">
                <a:solidFill>
                  <a:srgbClr val="2E2E2E"/>
                </a:solidFill>
                <a:latin typeface="Tahoma"/>
                <a:cs typeface="Tahoma"/>
              </a:rPr>
              <a:t>NULL</a:t>
            </a:r>
            <a:r>
              <a:rPr sz="2000" b="0" spc="-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b="0" spc="65" dirty="0">
                <a:solidFill>
                  <a:srgbClr val="2E2E2E"/>
                </a:solidFill>
                <a:latin typeface="Tahoma"/>
                <a:cs typeface="Tahoma"/>
              </a:rPr>
              <a:t>values,</a:t>
            </a:r>
            <a:r>
              <a:rPr sz="2000" b="0" spc="-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b="0" spc="125" dirty="0">
                <a:solidFill>
                  <a:srgbClr val="2E2E2E"/>
                </a:solidFill>
                <a:latin typeface="Tahoma"/>
                <a:cs typeface="Tahoma"/>
              </a:rPr>
              <a:t>filling </a:t>
            </a:r>
            <a:r>
              <a:rPr sz="2000" b="0" spc="-61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b="0" spc="100" dirty="0">
                <a:solidFill>
                  <a:srgbClr val="2E2E2E"/>
                </a:solidFill>
                <a:latin typeface="Tahoma"/>
                <a:cs typeface="Tahoma"/>
              </a:rPr>
              <a:t>of</a:t>
            </a:r>
            <a:r>
              <a:rPr sz="2000" b="0" spc="10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b="0" spc="190" dirty="0">
                <a:solidFill>
                  <a:srgbClr val="2E2E2E"/>
                </a:solidFill>
                <a:latin typeface="Tahoma"/>
                <a:cs typeface="Tahoma"/>
              </a:rPr>
              <a:t>emply</a:t>
            </a:r>
            <a:r>
              <a:rPr sz="2000" b="0" spc="19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b="0" spc="65" dirty="0">
                <a:solidFill>
                  <a:srgbClr val="2E2E2E"/>
                </a:solidFill>
                <a:latin typeface="Tahoma"/>
                <a:cs typeface="Tahoma"/>
              </a:rPr>
              <a:t>values,</a:t>
            </a:r>
            <a:r>
              <a:rPr sz="2000" b="0" spc="7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b="0" spc="110" dirty="0">
                <a:solidFill>
                  <a:srgbClr val="2E2E2E"/>
                </a:solidFill>
                <a:latin typeface="Tahoma"/>
                <a:cs typeface="Tahoma"/>
              </a:rPr>
              <a:t>feature</a:t>
            </a:r>
            <a:r>
              <a:rPr sz="2000" b="0" spc="114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b="0" spc="100" dirty="0">
                <a:solidFill>
                  <a:srgbClr val="2E2E2E"/>
                </a:solidFill>
                <a:latin typeface="Tahoma"/>
                <a:cs typeface="Tahoma"/>
              </a:rPr>
              <a:t>selection, </a:t>
            </a:r>
            <a:r>
              <a:rPr sz="2000" b="0" spc="10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b="0" spc="110" dirty="0">
                <a:solidFill>
                  <a:srgbClr val="2E2E2E"/>
                </a:solidFill>
                <a:latin typeface="Tahoma"/>
                <a:cs typeface="Tahoma"/>
              </a:rPr>
              <a:t>feature</a:t>
            </a:r>
            <a:r>
              <a:rPr sz="2000" b="0" spc="-114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b="0" spc="135" dirty="0">
                <a:solidFill>
                  <a:srgbClr val="2E2E2E"/>
                </a:solidFill>
                <a:latin typeface="Tahoma"/>
                <a:cs typeface="Tahoma"/>
              </a:rPr>
              <a:t>extraction</a:t>
            </a:r>
            <a:r>
              <a:rPr sz="2000" b="0" spc="-11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b="0" spc="70" dirty="0">
                <a:solidFill>
                  <a:srgbClr val="2E2E2E"/>
                </a:solidFill>
                <a:latin typeface="Tahoma"/>
                <a:cs typeface="Tahoma"/>
              </a:rPr>
              <a:t>etc.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29446" y="5455311"/>
            <a:ext cx="85725" cy="8572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616721" y="4609145"/>
            <a:ext cx="6611620" cy="183388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3000" b="1" spc="-10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3000" b="1" spc="50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3000" b="1" spc="1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3000" b="1" spc="160" dirty="0">
                <a:solidFill>
                  <a:srgbClr val="2E2E2E"/>
                </a:solidFill>
                <a:latin typeface="Tahoma"/>
                <a:cs typeface="Tahoma"/>
              </a:rPr>
              <a:t>p</a:t>
            </a:r>
            <a:r>
              <a:rPr sz="3000" b="1" spc="-180" dirty="0">
                <a:solidFill>
                  <a:srgbClr val="2E2E2E"/>
                </a:solidFill>
                <a:latin typeface="Tahoma"/>
                <a:cs typeface="Tahoma"/>
              </a:rPr>
              <a:t>-</a:t>
            </a:r>
            <a:r>
              <a:rPr sz="3000" b="1" spc="-120" dirty="0">
                <a:solidFill>
                  <a:srgbClr val="2E2E2E"/>
                </a:solidFill>
                <a:latin typeface="Tahoma"/>
                <a:cs typeface="Tahoma"/>
              </a:rPr>
              <a:t>2</a:t>
            </a:r>
            <a:r>
              <a:rPr sz="3000" b="1" spc="-180" dirty="0">
                <a:solidFill>
                  <a:srgbClr val="2E2E2E"/>
                </a:solidFill>
                <a:latin typeface="Tahoma"/>
                <a:cs typeface="Tahoma"/>
              </a:rPr>
              <a:t>--</a:t>
            </a:r>
            <a:r>
              <a:rPr sz="3000" b="1" spc="-930" dirty="0">
                <a:solidFill>
                  <a:srgbClr val="2E2E2E"/>
                </a:solidFill>
                <a:latin typeface="Tahoma"/>
                <a:cs typeface="Tahoma"/>
              </a:rPr>
              <a:t>&gt;</a:t>
            </a:r>
            <a:r>
              <a:rPr sz="3000" b="1" spc="-18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3000" b="1" spc="245" dirty="0">
                <a:solidFill>
                  <a:srgbClr val="2E2E2E"/>
                </a:solidFill>
                <a:latin typeface="Tahoma"/>
                <a:cs typeface="Tahoma"/>
              </a:rPr>
              <a:t>m</a:t>
            </a:r>
            <a:r>
              <a:rPr sz="3000" b="1" spc="50" dirty="0">
                <a:solidFill>
                  <a:srgbClr val="2E2E2E"/>
                </a:solidFill>
                <a:latin typeface="Tahoma"/>
                <a:cs typeface="Tahoma"/>
              </a:rPr>
              <a:t>o</a:t>
            </a:r>
            <a:r>
              <a:rPr sz="3000" b="1" spc="160" dirty="0">
                <a:solidFill>
                  <a:srgbClr val="2E2E2E"/>
                </a:solidFill>
                <a:latin typeface="Tahoma"/>
                <a:cs typeface="Tahoma"/>
              </a:rPr>
              <a:t>d</a:t>
            </a:r>
            <a:r>
              <a:rPr sz="3000" b="1" spc="15" dirty="0">
                <a:solidFill>
                  <a:srgbClr val="2E2E2E"/>
                </a:solidFill>
                <a:latin typeface="Tahoma"/>
                <a:cs typeface="Tahoma"/>
              </a:rPr>
              <a:t>e</a:t>
            </a:r>
            <a:r>
              <a:rPr sz="3000" b="1" spc="55" dirty="0">
                <a:solidFill>
                  <a:srgbClr val="2E2E2E"/>
                </a:solidFill>
                <a:latin typeface="Tahoma"/>
                <a:cs typeface="Tahoma"/>
              </a:rPr>
              <a:t>l</a:t>
            </a:r>
            <a:r>
              <a:rPr sz="3000" b="1" spc="-18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3000" b="1" spc="150" dirty="0">
                <a:solidFill>
                  <a:srgbClr val="2E2E2E"/>
                </a:solidFill>
                <a:latin typeface="Tahoma"/>
                <a:cs typeface="Tahoma"/>
              </a:rPr>
              <a:t>b</a:t>
            </a:r>
            <a:r>
              <a:rPr sz="3000" b="1" spc="60" dirty="0">
                <a:solidFill>
                  <a:srgbClr val="2E2E2E"/>
                </a:solidFill>
                <a:latin typeface="Tahoma"/>
                <a:cs typeface="Tahoma"/>
              </a:rPr>
              <a:t>u</a:t>
            </a:r>
            <a:r>
              <a:rPr sz="3000" b="1" spc="20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3000" b="1" spc="50" dirty="0">
                <a:solidFill>
                  <a:srgbClr val="2E2E2E"/>
                </a:solidFill>
                <a:latin typeface="Tahoma"/>
                <a:cs typeface="Tahoma"/>
              </a:rPr>
              <a:t>l</a:t>
            </a:r>
            <a:r>
              <a:rPr sz="3000" b="1" spc="160" dirty="0">
                <a:solidFill>
                  <a:srgbClr val="2E2E2E"/>
                </a:solidFill>
                <a:latin typeface="Tahoma"/>
                <a:cs typeface="Tahoma"/>
              </a:rPr>
              <a:t>d</a:t>
            </a:r>
            <a:r>
              <a:rPr sz="3000" b="1" spc="20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3000" b="1" spc="90" dirty="0">
                <a:solidFill>
                  <a:srgbClr val="2E2E2E"/>
                </a:solidFill>
                <a:latin typeface="Tahoma"/>
                <a:cs typeface="Tahoma"/>
              </a:rPr>
              <a:t>n</a:t>
            </a:r>
            <a:r>
              <a:rPr sz="3000" b="1" spc="45" dirty="0">
                <a:solidFill>
                  <a:srgbClr val="2E2E2E"/>
                </a:solidFill>
                <a:latin typeface="Tahoma"/>
                <a:cs typeface="Tahoma"/>
              </a:rPr>
              <a:t>g</a:t>
            </a:r>
            <a:r>
              <a:rPr sz="3000" b="1" spc="-330" dirty="0">
                <a:solidFill>
                  <a:srgbClr val="2E2E2E"/>
                </a:solidFill>
                <a:latin typeface="Tahoma"/>
                <a:cs typeface="Tahoma"/>
              </a:rPr>
              <a:t>(</a:t>
            </a:r>
            <a:r>
              <a:rPr sz="3000" b="1" spc="50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3000" b="1" spc="-25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3000" b="1" spc="-5" dirty="0">
                <a:solidFill>
                  <a:srgbClr val="2E2E2E"/>
                </a:solidFill>
                <a:latin typeface="Tahoma"/>
                <a:cs typeface="Tahoma"/>
              </a:rPr>
              <a:t>a</a:t>
            </a:r>
            <a:r>
              <a:rPr sz="3000" b="1" spc="20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3000" b="1" spc="90" dirty="0">
                <a:solidFill>
                  <a:srgbClr val="2E2E2E"/>
                </a:solidFill>
                <a:latin typeface="Tahoma"/>
                <a:cs typeface="Tahoma"/>
              </a:rPr>
              <a:t>n</a:t>
            </a:r>
            <a:r>
              <a:rPr sz="3000" b="1" spc="20" dirty="0">
                <a:solidFill>
                  <a:srgbClr val="2E2E2E"/>
                </a:solidFill>
                <a:latin typeface="Tahoma"/>
                <a:cs typeface="Tahoma"/>
              </a:rPr>
              <a:t>i</a:t>
            </a:r>
            <a:r>
              <a:rPr sz="3000" b="1" spc="90" dirty="0">
                <a:solidFill>
                  <a:srgbClr val="2E2E2E"/>
                </a:solidFill>
                <a:latin typeface="Tahoma"/>
                <a:cs typeface="Tahoma"/>
              </a:rPr>
              <a:t>n</a:t>
            </a:r>
            <a:r>
              <a:rPr sz="3000" b="1" spc="45" dirty="0">
                <a:solidFill>
                  <a:srgbClr val="2E2E2E"/>
                </a:solidFill>
                <a:latin typeface="Tahoma"/>
                <a:cs typeface="Tahoma"/>
              </a:rPr>
              <a:t>g</a:t>
            </a:r>
            <a:r>
              <a:rPr sz="3000" b="1" spc="-290" dirty="0">
                <a:solidFill>
                  <a:srgbClr val="2E2E2E"/>
                </a:solidFill>
                <a:latin typeface="Tahoma"/>
                <a:cs typeface="Tahoma"/>
              </a:rPr>
              <a:t>)</a:t>
            </a:r>
            <a:endParaRPr sz="3000">
              <a:latin typeface="Tahoma"/>
              <a:cs typeface="Tahoma"/>
            </a:endParaRPr>
          </a:p>
          <a:p>
            <a:pPr marL="443865" marR="1338580" algn="just">
              <a:lnSpc>
                <a:spcPct val="131300"/>
              </a:lnSpc>
              <a:spcBef>
                <a:spcPts val="25"/>
              </a:spcBef>
            </a:pPr>
            <a:r>
              <a:rPr sz="2000" spc="125" dirty="0">
                <a:solidFill>
                  <a:srgbClr val="2E2E2E"/>
                </a:solidFill>
                <a:latin typeface="Tahoma"/>
                <a:cs typeface="Tahoma"/>
              </a:rPr>
              <a:t>this </a:t>
            </a:r>
            <a:r>
              <a:rPr sz="2000" spc="135" dirty="0">
                <a:solidFill>
                  <a:srgbClr val="2E2E2E"/>
                </a:solidFill>
                <a:latin typeface="Tahoma"/>
                <a:cs typeface="Tahoma"/>
              </a:rPr>
              <a:t>step </a:t>
            </a:r>
            <a:r>
              <a:rPr sz="2000" spc="155" dirty="0">
                <a:solidFill>
                  <a:srgbClr val="2E2E2E"/>
                </a:solidFill>
                <a:latin typeface="Tahoma"/>
                <a:cs typeface="Tahoma"/>
              </a:rPr>
              <a:t>includes </a:t>
            </a:r>
            <a:r>
              <a:rPr sz="2000" spc="210" dirty="0">
                <a:solidFill>
                  <a:srgbClr val="2E2E2E"/>
                </a:solidFill>
                <a:latin typeface="Tahoma"/>
                <a:cs typeface="Tahoma"/>
              </a:rPr>
              <a:t>model </a:t>
            </a:r>
            <a:r>
              <a:rPr sz="2000" spc="175" dirty="0">
                <a:solidFill>
                  <a:srgbClr val="2E2E2E"/>
                </a:solidFill>
                <a:latin typeface="Tahoma"/>
                <a:cs typeface="Tahoma"/>
              </a:rPr>
              <a:t>building </a:t>
            </a:r>
            <a:r>
              <a:rPr sz="2000" spc="180" dirty="0">
                <a:solidFill>
                  <a:srgbClr val="2E2E2E"/>
                </a:solidFill>
                <a:latin typeface="Tahoma"/>
                <a:cs typeface="Tahoma"/>
              </a:rPr>
              <a:t>on </a:t>
            </a:r>
            <a:r>
              <a:rPr sz="2000" spc="-61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spc="140" dirty="0">
                <a:solidFill>
                  <a:srgbClr val="2E2E2E"/>
                </a:solidFill>
                <a:latin typeface="Tahoma"/>
                <a:cs typeface="Tahoma"/>
              </a:rPr>
              <a:t>preprocessed </a:t>
            </a:r>
            <a:r>
              <a:rPr sz="2000" spc="130" dirty="0">
                <a:solidFill>
                  <a:srgbClr val="2E2E2E"/>
                </a:solidFill>
                <a:latin typeface="Tahoma"/>
                <a:cs typeface="Tahoma"/>
              </a:rPr>
              <a:t>dataset </a:t>
            </a:r>
            <a:r>
              <a:rPr sz="2000" spc="140" dirty="0">
                <a:solidFill>
                  <a:srgbClr val="2E2E2E"/>
                </a:solidFill>
                <a:latin typeface="Tahoma"/>
                <a:cs typeface="Tahoma"/>
              </a:rPr>
              <a:t>using </a:t>
            </a:r>
            <a:r>
              <a:rPr sz="2000" spc="120" dirty="0">
                <a:solidFill>
                  <a:srgbClr val="2E2E2E"/>
                </a:solidFill>
                <a:latin typeface="Tahoma"/>
                <a:cs typeface="Tahoma"/>
              </a:rPr>
              <a:t>different </a:t>
            </a:r>
            <a:r>
              <a:rPr sz="2000" spc="12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spc="120" dirty="0">
                <a:solidFill>
                  <a:srgbClr val="2E2E2E"/>
                </a:solidFill>
                <a:latin typeface="Tahoma"/>
                <a:cs typeface="Tahoma"/>
              </a:rPr>
              <a:t>classification</a:t>
            </a:r>
            <a:r>
              <a:rPr sz="2000" spc="-114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2000" spc="120" dirty="0">
                <a:solidFill>
                  <a:srgbClr val="2E2E2E"/>
                </a:solidFill>
                <a:latin typeface="Tahoma"/>
                <a:cs typeface="Tahoma"/>
              </a:rPr>
              <a:t>algorithms.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1" y="7467910"/>
            <a:ext cx="6148113" cy="28190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849" y="0"/>
            <a:ext cx="10451465" cy="10288905"/>
            <a:chOff x="-3849" y="0"/>
            <a:chExt cx="10451465" cy="10288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49" y="0"/>
              <a:ext cx="10451423" cy="78131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" y="7467906"/>
              <a:ext cx="6148113" cy="281908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10" y="3777259"/>
              <a:ext cx="1928124" cy="22363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57366" y="3776293"/>
              <a:ext cx="2285365" cy="2285365"/>
            </a:xfrm>
            <a:custGeom>
              <a:avLst/>
              <a:gdLst/>
              <a:ahLst/>
              <a:cxnLst/>
              <a:rect l="l" t="t" r="r" b="b"/>
              <a:pathLst>
                <a:path w="2285365" h="2285365">
                  <a:moveTo>
                    <a:pt x="1608460" y="354395"/>
                  </a:moveTo>
                  <a:lnTo>
                    <a:pt x="676644" y="354395"/>
                  </a:lnTo>
                  <a:lnTo>
                    <a:pt x="709094" y="343960"/>
                  </a:lnTo>
                  <a:lnTo>
                    <a:pt x="884499" y="271737"/>
                  </a:lnTo>
                  <a:lnTo>
                    <a:pt x="914748" y="255995"/>
                  </a:lnTo>
                  <a:lnTo>
                    <a:pt x="939529" y="230852"/>
                  </a:lnTo>
                  <a:lnTo>
                    <a:pt x="956277" y="199772"/>
                  </a:lnTo>
                  <a:lnTo>
                    <a:pt x="962430" y="166217"/>
                  </a:lnTo>
                  <a:lnTo>
                    <a:pt x="962430" y="81545"/>
                  </a:lnTo>
                  <a:lnTo>
                    <a:pt x="968864" y="49883"/>
                  </a:lnTo>
                  <a:lnTo>
                    <a:pt x="986384" y="23954"/>
                  </a:lnTo>
                  <a:lnTo>
                    <a:pt x="1012313" y="6434"/>
                  </a:lnTo>
                  <a:lnTo>
                    <a:pt x="1043976" y="0"/>
                  </a:lnTo>
                  <a:lnTo>
                    <a:pt x="1241153" y="0"/>
                  </a:lnTo>
                  <a:lnTo>
                    <a:pt x="1272816" y="6434"/>
                  </a:lnTo>
                  <a:lnTo>
                    <a:pt x="1298745" y="23954"/>
                  </a:lnTo>
                  <a:lnTo>
                    <a:pt x="1316265" y="49883"/>
                  </a:lnTo>
                  <a:lnTo>
                    <a:pt x="1322699" y="81545"/>
                  </a:lnTo>
                  <a:lnTo>
                    <a:pt x="1322699" y="166217"/>
                  </a:lnTo>
                  <a:lnTo>
                    <a:pt x="1328848" y="199772"/>
                  </a:lnTo>
                  <a:lnTo>
                    <a:pt x="1345590" y="230852"/>
                  </a:lnTo>
                  <a:lnTo>
                    <a:pt x="1370369" y="255995"/>
                  </a:lnTo>
                  <a:lnTo>
                    <a:pt x="1400630" y="271737"/>
                  </a:lnTo>
                  <a:lnTo>
                    <a:pt x="1576035" y="343960"/>
                  </a:lnTo>
                  <a:lnTo>
                    <a:pt x="1608460" y="354395"/>
                  </a:lnTo>
                  <a:close/>
                </a:path>
                <a:path w="2285365" h="2285365">
                  <a:moveTo>
                    <a:pt x="461997" y="2044104"/>
                  </a:moveTo>
                  <a:lnTo>
                    <a:pt x="404331" y="2020323"/>
                  </a:lnTo>
                  <a:lnTo>
                    <a:pt x="264942" y="1880907"/>
                  </a:lnTo>
                  <a:lnTo>
                    <a:pt x="241151" y="1823244"/>
                  </a:lnTo>
                  <a:lnTo>
                    <a:pt x="247103" y="1792520"/>
                  </a:lnTo>
                  <a:lnTo>
                    <a:pt x="264969" y="1765574"/>
                  </a:lnTo>
                  <a:lnTo>
                    <a:pt x="324905" y="1705638"/>
                  </a:lnTo>
                  <a:lnTo>
                    <a:pt x="344259" y="1677572"/>
                  </a:lnTo>
                  <a:lnTo>
                    <a:pt x="354302" y="1643816"/>
                  </a:lnTo>
                  <a:lnTo>
                    <a:pt x="354414" y="1608555"/>
                  </a:lnTo>
                  <a:lnTo>
                    <a:pt x="343976" y="1576116"/>
                  </a:lnTo>
                  <a:lnTo>
                    <a:pt x="271710" y="1400711"/>
                  </a:lnTo>
                  <a:lnTo>
                    <a:pt x="230825" y="1345671"/>
                  </a:lnTo>
                  <a:lnTo>
                    <a:pt x="166190" y="1322781"/>
                  </a:lnTo>
                  <a:lnTo>
                    <a:pt x="81545" y="1322781"/>
                  </a:lnTo>
                  <a:lnTo>
                    <a:pt x="49883" y="1316346"/>
                  </a:lnTo>
                  <a:lnTo>
                    <a:pt x="23954" y="1298826"/>
                  </a:lnTo>
                  <a:lnTo>
                    <a:pt x="6434" y="1272897"/>
                  </a:lnTo>
                  <a:lnTo>
                    <a:pt x="0" y="1241235"/>
                  </a:lnTo>
                  <a:lnTo>
                    <a:pt x="0" y="1044030"/>
                  </a:lnTo>
                  <a:lnTo>
                    <a:pt x="6434" y="1012367"/>
                  </a:lnTo>
                  <a:lnTo>
                    <a:pt x="23954" y="986438"/>
                  </a:lnTo>
                  <a:lnTo>
                    <a:pt x="49883" y="968919"/>
                  </a:lnTo>
                  <a:lnTo>
                    <a:pt x="81545" y="962484"/>
                  </a:lnTo>
                  <a:lnTo>
                    <a:pt x="166190" y="962484"/>
                  </a:lnTo>
                  <a:lnTo>
                    <a:pt x="199745" y="956335"/>
                  </a:lnTo>
                  <a:lnTo>
                    <a:pt x="255968" y="914814"/>
                  </a:lnTo>
                  <a:lnTo>
                    <a:pt x="343960" y="709149"/>
                  </a:lnTo>
                  <a:lnTo>
                    <a:pt x="354383" y="676699"/>
                  </a:lnTo>
                  <a:lnTo>
                    <a:pt x="354265" y="641462"/>
                  </a:lnTo>
                  <a:lnTo>
                    <a:pt x="344223" y="607689"/>
                  </a:lnTo>
                  <a:lnTo>
                    <a:pt x="324878" y="579627"/>
                  </a:lnTo>
                  <a:lnTo>
                    <a:pt x="264915" y="519691"/>
                  </a:lnTo>
                  <a:lnTo>
                    <a:pt x="247071" y="492748"/>
                  </a:lnTo>
                  <a:lnTo>
                    <a:pt x="241124" y="462024"/>
                  </a:lnTo>
                  <a:lnTo>
                    <a:pt x="247071" y="431300"/>
                  </a:lnTo>
                  <a:lnTo>
                    <a:pt x="264915" y="404358"/>
                  </a:lnTo>
                  <a:lnTo>
                    <a:pt x="404331" y="264942"/>
                  </a:lnTo>
                  <a:lnTo>
                    <a:pt x="431273" y="247098"/>
                  </a:lnTo>
                  <a:lnTo>
                    <a:pt x="461997" y="241151"/>
                  </a:lnTo>
                  <a:lnTo>
                    <a:pt x="492721" y="247098"/>
                  </a:lnTo>
                  <a:lnTo>
                    <a:pt x="519691" y="264969"/>
                  </a:lnTo>
                  <a:lnTo>
                    <a:pt x="579639" y="324905"/>
                  </a:lnTo>
                  <a:lnTo>
                    <a:pt x="607646" y="344227"/>
                  </a:lnTo>
                  <a:lnTo>
                    <a:pt x="641411" y="354275"/>
                  </a:lnTo>
                  <a:lnTo>
                    <a:pt x="1608474" y="354399"/>
                  </a:lnTo>
                  <a:lnTo>
                    <a:pt x="1970256" y="354399"/>
                  </a:lnTo>
                  <a:lnTo>
                    <a:pt x="2020241" y="404385"/>
                  </a:lnTo>
                  <a:lnTo>
                    <a:pt x="2038081" y="431327"/>
                  </a:lnTo>
                  <a:lnTo>
                    <a:pt x="2044022" y="462051"/>
                  </a:lnTo>
                  <a:lnTo>
                    <a:pt x="2038073" y="492775"/>
                  </a:lnTo>
                  <a:lnTo>
                    <a:pt x="2020241" y="519718"/>
                  </a:lnTo>
                  <a:lnTo>
                    <a:pt x="1960305" y="579654"/>
                  </a:lnTo>
                  <a:lnTo>
                    <a:pt x="1940971" y="607701"/>
                  </a:lnTo>
                  <a:lnTo>
                    <a:pt x="1930929" y="641462"/>
                  </a:lnTo>
                  <a:lnTo>
                    <a:pt x="1930818" y="672535"/>
                  </a:lnTo>
                  <a:lnTo>
                    <a:pt x="1142564" y="672535"/>
                  </a:lnTo>
                  <a:lnTo>
                    <a:pt x="1094501" y="674962"/>
                  </a:lnTo>
                  <a:lnTo>
                    <a:pt x="1047827" y="682085"/>
                  </a:lnTo>
                  <a:lnTo>
                    <a:pt x="1002777" y="693669"/>
                  </a:lnTo>
                  <a:lnTo>
                    <a:pt x="959588" y="709477"/>
                  </a:lnTo>
                  <a:lnTo>
                    <a:pt x="918496" y="729273"/>
                  </a:lnTo>
                  <a:lnTo>
                    <a:pt x="879738" y="752821"/>
                  </a:lnTo>
                  <a:lnTo>
                    <a:pt x="843549" y="779883"/>
                  </a:lnTo>
                  <a:lnTo>
                    <a:pt x="810166" y="810225"/>
                  </a:lnTo>
                  <a:lnTo>
                    <a:pt x="779826" y="843609"/>
                  </a:lnTo>
                  <a:lnTo>
                    <a:pt x="752764" y="879799"/>
                  </a:lnTo>
                  <a:lnTo>
                    <a:pt x="729217" y="918560"/>
                  </a:lnTo>
                  <a:lnTo>
                    <a:pt x="709422" y="959655"/>
                  </a:lnTo>
                  <a:lnTo>
                    <a:pt x="693614" y="1002847"/>
                  </a:lnTo>
                  <a:lnTo>
                    <a:pt x="682030" y="1047900"/>
                  </a:lnTo>
                  <a:lnTo>
                    <a:pt x="674907" y="1094579"/>
                  </a:lnTo>
                  <a:lnTo>
                    <a:pt x="672480" y="1142646"/>
                  </a:lnTo>
                  <a:lnTo>
                    <a:pt x="674907" y="1190708"/>
                  </a:lnTo>
                  <a:lnTo>
                    <a:pt x="682030" y="1237383"/>
                  </a:lnTo>
                  <a:lnTo>
                    <a:pt x="693614" y="1282432"/>
                  </a:lnTo>
                  <a:lnTo>
                    <a:pt x="709422" y="1325621"/>
                  </a:lnTo>
                  <a:lnTo>
                    <a:pt x="729217" y="1366713"/>
                  </a:lnTo>
                  <a:lnTo>
                    <a:pt x="752764" y="1405472"/>
                  </a:lnTo>
                  <a:lnTo>
                    <a:pt x="779826" y="1441661"/>
                  </a:lnTo>
                  <a:lnTo>
                    <a:pt x="810166" y="1475043"/>
                  </a:lnTo>
                  <a:lnTo>
                    <a:pt x="843549" y="1505384"/>
                  </a:lnTo>
                  <a:lnTo>
                    <a:pt x="879738" y="1532446"/>
                  </a:lnTo>
                  <a:lnTo>
                    <a:pt x="918496" y="1555992"/>
                  </a:lnTo>
                  <a:lnTo>
                    <a:pt x="959588" y="1575788"/>
                  </a:lnTo>
                  <a:lnTo>
                    <a:pt x="1002777" y="1591596"/>
                  </a:lnTo>
                  <a:lnTo>
                    <a:pt x="1047827" y="1603179"/>
                  </a:lnTo>
                  <a:lnTo>
                    <a:pt x="1094501" y="1610303"/>
                  </a:lnTo>
                  <a:lnTo>
                    <a:pt x="1142564" y="1612730"/>
                  </a:lnTo>
                  <a:lnTo>
                    <a:pt x="1930841" y="1612730"/>
                  </a:lnTo>
                  <a:lnTo>
                    <a:pt x="1930952" y="1643816"/>
                  </a:lnTo>
                  <a:lnTo>
                    <a:pt x="1940998" y="1677587"/>
                  </a:lnTo>
                  <a:lnTo>
                    <a:pt x="1960333" y="1705638"/>
                  </a:lnTo>
                  <a:lnTo>
                    <a:pt x="2020287" y="1765601"/>
                  </a:lnTo>
                  <a:lnTo>
                    <a:pt x="2038110" y="1792528"/>
                  </a:lnTo>
                  <a:lnTo>
                    <a:pt x="2038101" y="1853976"/>
                  </a:lnTo>
                  <a:lnTo>
                    <a:pt x="1970310" y="1930866"/>
                  </a:lnTo>
                  <a:lnTo>
                    <a:pt x="1608490" y="1930869"/>
                  </a:lnTo>
                  <a:lnTo>
                    <a:pt x="676687" y="1930869"/>
                  </a:lnTo>
                  <a:lnTo>
                    <a:pt x="641459" y="1930986"/>
                  </a:lnTo>
                  <a:lnTo>
                    <a:pt x="607689" y="1941026"/>
                  </a:lnTo>
                  <a:lnTo>
                    <a:pt x="579627" y="1960360"/>
                  </a:lnTo>
                  <a:lnTo>
                    <a:pt x="519663" y="2020323"/>
                  </a:lnTo>
                  <a:lnTo>
                    <a:pt x="492721" y="2038155"/>
                  </a:lnTo>
                  <a:lnTo>
                    <a:pt x="461997" y="2044104"/>
                  </a:lnTo>
                  <a:close/>
                </a:path>
                <a:path w="2285365" h="2285365">
                  <a:moveTo>
                    <a:pt x="1970256" y="354399"/>
                  </a:moveTo>
                  <a:lnTo>
                    <a:pt x="1608474" y="354399"/>
                  </a:lnTo>
                  <a:lnTo>
                    <a:pt x="1643711" y="354289"/>
                  </a:lnTo>
                  <a:lnTo>
                    <a:pt x="1677523" y="344227"/>
                  </a:lnTo>
                  <a:lnTo>
                    <a:pt x="1705584" y="324878"/>
                  </a:lnTo>
                  <a:lnTo>
                    <a:pt x="1765534" y="264942"/>
                  </a:lnTo>
                  <a:lnTo>
                    <a:pt x="1792435" y="247126"/>
                  </a:lnTo>
                  <a:lnTo>
                    <a:pt x="1823159" y="241178"/>
                  </a:lnTo>
                  <a:lnTo>
                    <a:pt x="1853883" y="247126"/>
                  </a:lnTo>
                  <a:lnTo>
                    <a:pt x="1880825" y="264969"/>
                  </a:lnTo>
                  <a:lnTo>
                    <a:pt x="1970256" y="354399"/>
                  </a:lnTo>
                  <a:close/>
                </a:path>
                <a:path w="2285365" h="2285365">
                  <a:moveTo>
                    <a:pt x="1930841" y="1612730"/>
                  </a:moveTo>
                  <a:lnTo>
                    <a:pt x="1142564" y="1612730"/>
                  </a:lnTo>
                  <a:lnTo>
                    <a:pt x="1190627" y="1610303"/>
                  </a:lnTo>
                  <a:lnTo>
                    <a:pt x="1237302" y="1603179"/>
                  </a:lnTo>
                  <a:lnTo>
                    <a:pt x="1282353" y="1591596"/>
                  </a:lnTo>
                  <a:lnTo>
                    <a:pt x="1325544" y="1575788"/>
                  </a:lnTo>
                  <a:lnTo>
                    <a:pt x="1366638" y="1555992"/>
                  </a:lnTo>
                  <a:lnTo>
                    <a:pt x="1405398" y="1532446"/>
                  </a:lnTo>
                  <a:lnTo>
                    <a:pt x="1441590" y="1505384"/>
                  </a:lnTo>
                  <a:lnTo>
                    <a:pt x="1474975" y="1475043"/>
                  </a:lnTo>
                  <a:lnTo>
                    <a:pt x="1505318" y="1441661"/>
                  </a:lnTo>
                  <a:lnTo>
                    <a:pt x="1532382" y="1405472"/>
                  </a:lnTo>
                  <a:lnTo>
                    <a:pt x="1555931" y="1366713"/>
                  </a:lnTo>
                  <a:lnTo>
                    <a:pt x="1575729" y="1325621"/>
                  </a:lnTo>
                  <a:lnTo>
                    <a:pt x="1591538" y="1282432"/>
                  </a:lnTo>
                  <a:lnTo>
                    <a:pt x="1603123" y="1237383"/>
                  </a:lnTo>
                  <a:lnTo>
                    <a:pt x="1610248" y="1190708"/>
                  </a:lnTo>
                  <a:lnTo>
                    <a:pt x="1612675" y="1142646"/>
                  </a:lnTo>
                  <a:lnTo>
                    <a:pt x="1610248" y="1094579"/>
                  </a:lnTo>
                  <a:lnTo>
                    <a:pt x="1603123" y="1047900"/>
                  </a:lnTo>
                  <a:lnTo>
                    <a:pt x="1591538" y="1002847"/>
                  </a:lnTo>
                  <a:lnTo>
                    <a:pt x="1575728" y="959655"/>
                  </a:lnTo>
                  <a:lnTo>
                    <a:pt x="1555931" y="918560"/>
                  </a:lnTo>
                  <a:lnTo>
                    <a:pt x="1532382" y="879799"/>
                  </a:lnTo>
                  <a:lnTo>
                    <a:pt x="1505318" y="843609"/>
                  </a:lnTo>
                  <a:lnTo>
                    <a:pt x="1474975" y="810225"/>
                  </a:lnTo>
                  <a:lnTo>
                    <a:pt x="1441590" y="779883"/>
                  </a:lnTo>
                  <a:lnTo>
                    <a:pt x="1405398" y="752821"/>
                  </a:lnTo>
                  <a:lnTo>
                    <a:pt x="1366638" y="729273"/>
                  </a:lnTo>
                  <a:lnTo>
                    <a:pt x="1325544" y="709477"/>
                  </a:lnTo>
                  <a:lnTo>
                    <a:pt x="1282353" y="693669"/>
                  </a:lnTo>
                  <a:lnTo>
                    <a:pt x="1237302" y="682085"/>
                  </a:lnTo>
                  <a:lnTo>
                    <a:pt x="1190627" y="674962"/>
                  </a:lnTo>
                  <a:lnTo>
                    <a:pt x="1142564" y="672535"/>
                  </a:lnTo>
                  <a:lnTo>
                    <a:pt x="1930818" y="672535"/>
                  </a:lnTo>
                  <a:lnTo>
                    <a:pt x="2013473" y="884554"/>
                  </a:lnTo>
                  <a:lnTo>
                    <a:pt x="2054368" y="939607"/>
                  </a:lnTo>
                  <a:lnTo>
                    <a:pt x="2118993" y="962511"/>
                  </a:lnTo>
                  <a:lnTo>
                    <a:pt x="2203665" y="962511"/>
                  </a:lnTo>
                  <a:lnTo>
                    <a:pt x="2235327" y="968946"/>
                  </a:lnTo>
                  <a:lnTo>
                    <a:pt x="2261256" y="986465"/>
                  </a:lnTo>
                  <a:lnTo>
                    <a:pt x="2278776" y="1012394"/>
                  </a:lnTo>
                  <a:lnTo>
                    <a:pt x="2285205" y="1044030"/>
                  </a:lnTo>
                  <a:lnTo>
                    <a:pt x="2285210" y="1241235"/>
                  </a:lnTo>
                  <a:lnTo>
                    <a:pt x="2278776" y="1272897"/>
                  </a:lnTo>
                  <a:lnTo>
                    <a:pt x="2261256" y="1298826"/>
                  </a:lnTo>
                  <a:lnTo>
                    <a:pt x="2235327" y="1316346"/>
                  </a:lnTo>
                  <a:lnTo>
                    <a:pt x="2203665" y="1322781"/>
                  </a:lnTo>
                  <a:lnTo>
                    <a:pt x="2119021" y="1322781"/>
                  </a:lnTo>
                  <a:lnTo>
                    <a:pt x="2085450" y="1328929"/>
                  </a:lnTo>
                  <a:lnTo>
                    <a:pt x="2029216" y="1370451"/>
                  </a:lnTo>
                  <a:lnTo>
                    <a:pt x="1941242" y="1576143"/>
                  </a:lnTo>
                  <a:lnTo>
                    <a:pt x="1930827" y="1608555"/>
                  </a:lnTo>
                  <a:lnTo>
                    <a:pt x="1930841" y="1612730"/>
                  </a:lnTo>
                  <a:close/>
                </a:path>
                <a:path w="2285365" h="2285365">
                  <a:moveTo>
                    <a:pt x="1823200" y="2044104"/>
                  </a:moveTo>
                  <a:lnTo>
                    <a:pt x="1792466" y="2038155"/>
                  </a:lnTo>
                  <a:lnTo>
                    <a:pt x="1765547" y="2020323"/>
                  </a:lnTo>
                  <a:lnTo>
                    <a:pt x="1705556" y="1960360"/>
                  </a:lnTo>
                  <a:lnTo>
                    <a:pt x="1677506" y="1941015"/>
                  </a:lnTo>
                  <a:lnTo>
                    <a:pt x="1643735" y="1930976"/>
                  </a:lnTo>
                  <a:lnTo>
                    <a:pt x="1608501" y="1930866"/>
                  </a:lnTo>
                  <a:lnTo>
                    <a:pt x="1970310" y="1930866"/>
                  </a:lnTo>
                  <a:lnTo>
                    <a:pt x="1880853" y="2020323"/>
                  </a:lnTo>
                  <a:lnTo>
                    <a:pt x="1853923" y="2038155"/>
                  </a:lnTo>
                  <a:lnTo>
                    <a:pt x="1823200" y="2044104"/>
                  </a:lnTo>
                  <a:close/>
                </a:path>
                <a:path w="2285365" h="2285365">
                  <a:moveTo>
                    <a:pt x="1241181" y="2285292"/>
                  </a:moveTo>
                  <a:lnTo>
                    <a:pt x="1044003" y="2285292"/>
                  </a:lnTo>
                  <a:lnTo>
                    <a:pt x="1012340" y="2278858"/>
                  </a:lnTo>
                  <a:lnTo>
                    <a:pt x="986411" y="2261338"/>
                  </a:lnTo>
                  <a:lnTo>
                    <a:pt x="968892" y="2235409"/>
                  </a:lnTo>
                  <a:lnTo>
                    <a:pt x="962457" y="2203747"/>
                  </a:lnTo>
                  <a:lnTo>
                    <a:pt x="962452" y="2119048"/>
                  </a:lnTo>
                  <a:lnTo>
                    <a:pt x="956302" y="2085497"/>
                  </a:lnTo>
                  <a:lnTo>
                    <a:pt x="914764" y="2029281"/>
                  </a:lnTo>
                  <a:lnTo>
                    <a:pt x="709122" y="1941305"/>
                  </a:lnTo>
                  <a:lnTo>
                    <a:pt x="676687" y="1930869"/>
                  </a:lnTo>
                  <a:lnTo>
                    <a:pt x="1608490" y="1930869"/>
                  </a:lnTo>
                  <a:lnTo>
                    <a:pt x="1400605" y="2013555"/>
                  </a:lnTo>
                  <a:lnTo>
                    <a:pt x="1345613" y="2054429"/>
                  </a:lnTo>
                  <a:lnTo>
                    <a:pt x="1322726" y="2119048"/>
                  </a:lnTo>
                  <a:lnTo>
                    <a:pt x="1322726" y="2203747"/>
                  </a:lnTo>
                  <a:lnTo>
                    <a:pt x="1316292" y="2235409"/>
                  </a:lnTo>
                  <a:lnTo>
                    <a:pt x="1298772" y="2261338"/>
                  </a:lnTo>
                  <a:lnTo>
                    <a:pt x="1272843" y="2278858"/>
                  </a:lnTo>
                  <a:lnTo>
                    <a:pt x="1241181" y="2285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35340" y="4029079"/>
            <a:ext cx="2257424" cy="173354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5761175" y="9270306"/>
            <a:ext cx="415290" cy="539750"/>
            <a:chOff x="15761175" y="9270306"/>
            <a:chExt cx="415290" cy="53975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57542" y="9270306"/>
              <a:ext cx="222000" cy="222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761175" y="9533784"/>
              <a:ext cx="415290" cy="276225"/>
            </a:xfrm>
            <a:custGeom>
              <a:avLst/>
              <a:gdLst/>
              <a:ahLst/>
              <a:cxnLst/>
              <a:rect l="l" t="t" r="r" b="b"/>
              <a:pathLst>
                <a:path w="415290" h="276225">
                  <a:moveTo>
                    <a:pt x="414734" y="275676"/>
                  </a:moveTo>
                  <a:lnTo>
                    <a:pt x="0" y="275676"/>
                  </a:lnTo>
                  <a:lnTo>
                    <a:pt x="0" y="207367"/>
                  </a:lnTo>
                  <a:lnTo>
                    <a:pt x="5486" y="159877"/>
                  </a:lnTo>
                  <a:lnTo>
                    <a:pt x="21109" y="116252"/>
                  </a:lnTo>
                  <a:lnTo>
                    <a:pt x="45614" y="77746"/>
                  </a:lnTo>
                  <a:lnTo>
                    <a:pt x="77746" y="45614"/>
                  </a:lnTo>
                  <a:lnTo>
                    <a:pt x="116252" y="21109"/>
                  </a:lnTo>
                  <a:lnTo>
                    <a:pt x="159877" y="5486"/>
                  </a:lnTo>
                  <a:lnTo>
                    <a:pt x="207367" y="0"/>
                  </a:lnTo>
                  <a:lnTo>
                    <a:pt x="254856" y="5486"/>
                  </a:lnTo>
                  <a:lnTo>
                    <a:pt x="298481" y="21108"/>
                  </a:lnTo>
                  <a:lnTo>
                    <a:pt x="336987" y="45612"/>
                  </a:lnTo>
                  <a:lnTo>
                    <a:pt x="369120" y="77745"/>
                  </a:lnTo>
                  <a:lnTo>
                    <a:pt x="393625" y="116251"/>
                  </a:lnTo>
                  <a:lnTo>
                    <a:pt x="409247" y="159876"/>
                  </a:lnTo>
                  <a:lnTo>
                    <a:pt x="414734" y="207367"/>
                  </a:lnTo>
                  <a:lnTo>
                    <a:pt x="414734" y="2756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4518924" y="8154799"/>
            <a:ext cx="287020" cy="286385"/>
          </a:xfrm>
          <a:custGeom>
            <a:avLst/>
            <a:gdLst/>
            <a:ahLst/>
            <a:cxnLst/>
            <a:rect l="l" t="t" r="r" b="b"/>
            <a:pathLst>
              <a:path w="287019" h="286384">
                <a:moveTo>
                  <a:pt x="143207" y="286037"/>
                </a:moveTo>
                <a:lnTo>
                  <a:pt x="97990" y="278724"/>
                </a:lnTo>
                <a:lnTo>
                  <a:pt x="58685" y="258370"/>
                </a:lnTo>
                <a:lnTo>
                  <a:pt x="27666" y="227353"/>
                </a:lnTo>
                <a:lnTo>
                  <a:pt x="7312" y="188048"/>
                </a:lnTo>
                <a:lnTo>
                  <a:pt x="0" y="142834"/>
                </a:lnTo>
                <a:lnTo>
                  <a:pt x="7874" y="95985"/>
                </a:lnTo>
                <a:lnTo>
                  <a:pt x="29718" y="55617"/>
                </a:lnTo>
                <a:lnTo>
                  <a:pt x="62867" y="24385"/>
                </a:lnTo>
                <a:lnTo>
                  <a:pt x="104653" y="4943"/>
                </a:lnTo>
                <a:lnTo>
                  <a:pt x="106453" y="4685"/>
                </a:lnTo>
                <a:lnTo>
                  <a:pt x="108205" y="4283"/>
                </a:lnTo>
                <a:lnTo>
                  <a:pt x="109825" y="3596"/>
                </a:lnTo>
                <a:lnTo>
                  <a:pt x="154230" y="0"/>
                </a:lnTo>
                <a:lnTo>
                  <a:pt x="195702" y="9600"/>
                </a:lnTo>
                <a:lnTo>
                  <a:pt x="231948" y="30542"/>
                </a:lnTo>
                <a:lnTo>
                  <a:pt x="260677" y="60966"/>
                </a:lnTo>
                <a:lnTo>
                  <a:pt x="279595" y="99015"/>
                </a:lnTo>
                <a:lnTo>
                  <a:pt x="286410" y="142834"/>
                </a:lnTo>
                <a:lnTo>
                  <a:pt x="279097" y="188048"/>
                </a:lnTo>
                <a:lnTo>
                  <a:pt x="258743" y="227353"/>
                </a:lnTo>
                <a:lnTo>
                  <a:pt x="227726" y="258370"/>
                </a:lnTo>
                <a:lnTo>
                  <a:pt x="188421" y="278724"/>
                </a:lnTo>
                <a:lnTo>
                  <a:pt x="143207" y="2860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5097600" y="9270306"/>
            <a:ext cx="415290" cy="539750"/>
            <a:chOff x="15097600" y="9270306"/>
            <a:chExt cx="415290" cy="53975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93967" y="9270306"/>
              <a:ext cx="222000" cy="2220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097600" y="9533784"/>
              <a:ext cx="415290" cy="276225"/>
            </a:xfrm>
            <a:custGeom>
              <a:avLst/>
              <a:gdLst/>
              <a:ahLst/>
              <a:cxnLst/>
              <a:rect l="l" t="t" r="r" b="b"/>
              <a:pathLst>
                <a:path w="415290" h="276225">
                  <a:moveTo>
                    <a:pt x="414734" y="275676"/>
                  </a:moveTo>
                  <a:lnTo>
                    <a:pt x="0" y="275676"/>
                  </a:lnTo>
                  <a:lnTo>
                    <a:pt x="0" y="207367"/>
                  </a:lnTo>
                  <a:lnTo>
                    <a:pt x="5486" y="159877"/>
                  </a:lnTo>
                  <a:lnTo>
                    <a:pt x="21109" y="116252"/>
                  </a:lnTo>
                  <a:lnTo>
                    <a:pt x="45614" y="77746"/>
                  </a:lnTo>
                  <a:lnTo>
                    <a:pt x="77746" y="45614"/>
                  </a:lnTo>
                  <a:lnTo>
                    <a:pt x="116252" y="21109"/>
                  </a:lnTo>
                  <a:lnTo>
                    <a:pt x="159877" y="5486"/>
                  </a:lnTo>
                  <a:lnTo>
                    <a:pt x="207367" y="0"/>
                  </a:lnTo>
                  <a:lnTo>
                    <a:pt x="254856" y="5486"/>
                  </a:lnTo>
                  <a:lnTo>
                    <a:pt x="298481" y="21108"/>
                  </a:lnTo>
                  <a:lnTo>
                    <a:pt x="336987" y="45612"/>
                  </a:lnTo>
                  <a:lnTo>
                    <a:pt x="369120" y="77745"/>
                  </a:lnTo>
                  <a:lnTo>
                    <a:pt x="393625" y="116251"/>
                  </a:lnTo>
                  <a:lnTo>
                    <a:pt x="409247" y="159876"/>
                  </a:lnTo>
                  <a:lnTo>
                    <a:pt x="414734" y="207367"/>
                  </a:lnTo>
                  <a:lnTo>
                    <a:pt x="414734" y="2756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14778581" y="7984629"/>
            <a:ext cx="1356360" cy="788035"/>
          </a:xfrm>
          <a:custGeom>
            <a:avLst/>
            <a:gdLst/>
            <a:ahLst/>
            <a:cxnLst/>
            <a:rect l="l" t="t" r="r" b="b"/>
            <a:pathLst>
              <a:path w="1356359" h="788034">
                <a:moveTo>
                  <a:pt x="1355855" y="787999"/>
                </a:moveTo>
                <a:lnTo>
                  <a:pt x="111652" y="787999"/>
                </a:lnTo>
                <a:lnTo>
                  <a:pt x="111652" y="663578"/>
                </a:lnTo>
                <a:lnTo>
                  <a:pt x="464198" y="663574"/>
                </a:lnTo>
                <a:lnTo>
                  <a:pt x="504546" y="655431"/>
                </a:lnTo>
                <a:lnTo>
                  <a:pt x="537503" y="633212"/>
                </a:lnTo>
                <a:lnTo>
                  <a:pt x="559719" y="600255"/>
                </a:lnTo>
                <a:lnTo>
                  <a:pt x="567864" y="559893"/>
                </a:lnTo>
                <a:lnTo>
                  <a:pt x="559703" y="519572"/>
                </a:lnTo>
                <a:lnTo>
                  <a:pt x="537461" y="486610"/>
                </a:lnTo>
                <a:lnTo>
                  <a:pt x="504499" y="464368"/>
                </a:lnTo>
                <a:lnTo>
                  <a:pt x="464178" y="456207"/>
                </a:lnTo>
                <a:lnTo>
                  <a:pt x="0" y="456207"/>
                </a:lnTo>
                <a:lnTo>
                  <a:pt x="33567" y="420597"/>
                </a:lnTo>
                <a:lnTo>
                  <a:pt x="56022" y="378929"/>
                </a:lnTo>
                <a:lnTo>
                  <a:pt x="67064" y="333572"/>
                </a:lnTo>
                <a:lnTo>
                  <a:pt x="66392" y="286892"/>
                </a:lnTo>
                <a:lnTo>
                  <a:pt x="53706" y="241257"/>
                </a:lnTo>
                <a:lnTo>
                  <a:pt x="28705" y="199033"/>
                </a:lnTo>
                <a:lnTo>
                  <a:pt x="28705" y="0"/>
                </a:lnTo>
                <a:lnTo>
                  <a:pt x="1355855" y="0"/>
                </a:lnTo>
                <a:lnTo>
                  <a:pt x="1355855" y="124420"/>
                </a:lnTo>
                <a:lnTo>
                  <a:pt x="215337" y="124420"/>
                </a:lnTo>
                <a:lnTo>
                  <a:pt x="207263" y="126049"/>
                </a:lnTo>
                <a:lnTo>
                  <a:pt x="200671" y="130493"/>
                </a:lnTo>
                <a:lnTo>
                  <a:pt x="196227" y="137085"/>
                </a:lnTo>
                <a:lnTo>
                  <a:pt x="194599" y="145158"/>
                </a:lnTo>
                <a:lnTo>
                  <a:pt x="196231" y="153231"/>
                </a:lnTo>
                <a:lnTo>
                  <a:pt x="200676" y="159822"/>
                </a:lnTo>
                <a:lnTo>
                  <a:pt x="207268" y="164265"/>
                </a:lnTo>
                <a:lnTo>
                  <a:pt x="215337" y="165893"/>
                </a:lnTo>
                <a:lnTo>
                  <a:pt x="1355855" y="165893"/>
                </a:lnTo>
                <a:lnTo>
                  <a:pt x="1355855" y="290314"/>
                </a:lnTo>
                <a:lnTo>
                  <a:pt x="215337" y="290314"/>
                </a:lnTo>
                <a:lnTo>
                  <a:pt x="207264" y="291943"/>
                </a:lnTo>
                <a:lnTo>
                  <a:pt x="200672" y="296387"/>
                </a:lnTo>
                <a:lnTo>
                  <a:pt x="196228" y="302979"/>
                </a:lnTo>
                <a:lnTo>
                  <a:pt x="194599" y="311052"/>
                </a:lnTo>
                <a:lnTo>
                  <a:pt x="196229" y="319126"/>
                </a:lnTo>
                <a:lnTo>
                  <a:pt x="200673" y="325718"/>
                </a:lnTo>
                <a:lnTo>
                  <a:pt x="207265" y="330162"/>
                </a:lnTo>
                <a:lnTo>
                  <a:pt x="215337" y="331791"/>
                </a:lnTo>
                <a:lnTo>
                  <a:pt x="1355855" y="331791"/>
                </a:lnTo>
                <a:lnTo>
                  <a:pt x="1355855" y="453522"/>
                </a:lnTo>
                <a:lnTo>
                  <a:pt x="718136" y="453522"/>
                </a:lnTo>
                <a:lnTo>
                  <a:pt x="710062" y="455151"/>
                </a:lnTo>
                <a:lnTo>
                  <a:pt x="703471" y="459595"/>
                </a:lnTo>
                <a:lnTo>
                  <a:pt x="699027" y="466187"/>
                </a:lnTo>
                <a:lnTo>
                  <a:pt x="697397" y="474260"/>
                </a:lnTo>
                <a:lnTo>
                  <a:pt x="699027" y="482334"/>
                </a:lnTo>
                <a:lnTo>
                  <a:pt x="703472" y="488926"/>
                </a:lnTo>
                <a:lnTo>
                  <a:pt x="710064" y="493370"/>
                </a:lnTo>
                <a:lnTo>
                  <a:pt x="718136" y="494999"/>
                </a:lnTo>
                <a:lnTo>
                  <a:pt x="1355855" y="494999"/>
                </a:lnTo>
                <a:lnTo>
                  <a:pt x="1355855" y="622097"/>
                </a:lnTo>
                <a:lnTo>
                  <a:pt x="718140" y="622097"/>
                </a:lnTo>
                <a:lnTo>
                  <a:pt x="710066" y="623726"/>
                </a:lnTo>
                <a:lnTo>
                  <a:pt x="703474" y="628170"/>
                </a:lnTo>
                <a:lnTo>
                  <a:pt x="699031" y="634762"/>
                </a:lnTo>
                <a:lnTo>
                  <a:pt x="697401" y="642836"/>
                </a:lnTo>
                <a:lnTo>
                  <a:pt x="699031" y="650909"/>
                </a:lnTo>
                <a:lnTo>
                  <a:pt x="703476" y="657501"/>
                </a:lnTo>
                <a:lnTo>
                  <a:pt x="710068" y="661945"/>
                </a:lnTo>
                <a:lnTo>
                  <a:pt x="718140" y="663574"/>
                </a:lnTo>
                <a:lnTo>
                  <a:pt x="1355855" y="663574"/>
                </a:lnTo>
                <a:lnTo>
                  <a:pt x="1355855" y="787999"/>
                </a:lnTo>
                <a:close/>
              </a:path>
              <a:path w="1356359" h="788034">
                <a:moveTo>
                  <a:pt x="1355855" y="165893"/>
                </a:moveTo>
                <a:lnTo>
                  <a:pt x="1169226" y="165893"/>
                </a:lnTo>
                <a:lnTo>
                  <a:pt x="1177299" y="164264"/>
                </a:lnTo>
                <a:lnTo>
                  <a:pt x="1183892" y="159820"/>
                </a:lnTo>
                <a:lnTo>
                  <a:pt x="1188336" y="153228"/>
                </a:lnTo>
                <a:lnTo>
                  <a:pt x="1189964" y="145155"/>
                </a:lnTo>
                <a:lnTo>
                  <a:pt x="1188333" y="137082"/>
                </a:lnTo>
                <a:lnTo>
                  <a:pt x="1183887" y="130491"/>
                </a:lnTo>
                <a:lnTo>
                  <a:pt x="1177295" y="126049"/>
                </a:lnTo>
                <a:lnTo>
                  <a:pt x="1169226" y="124420"/>
                </a:lnTo>
                <a:lnTo>
                  <a:pt x="1355855" y="124420"/>
                </a:lnTo>
                <a:lnTo>
                  <a:pt x="1355855" y="165893"/>
                </a:lnTo>
                <a:close/>
              </a:path>
              <a:path w="1356359" h="788034">
                <a:moveTo>
                  <a:pt x="1355855" y="331791"/>
                </a:moveTo>
                <a:lnTo>
                  <a:pt x="1169226" y="331791"/>
                </a:lnTo>
                <a:lnTo>
                  <a:pt x="1177300" y="330162"/>
                </a:lnTo>
                <a:lnTo>
                  <a:pt x="1183892" y="325718"/>
                </a:lnTo>
                <a:lnTo>
                  <a:pt x="1188336" y="319126"/>
                </a:lnTo>
                <a:lnTo>
                  <a:pt x="1189965" y="311052"/>
                </a:lnTo>
                <a:lnTo>
                  <a:pt x="1188335" y="302979"/>
                </a:lnTo>
                <a:lnTo>
                  <a:pt x="1183890" y="296387"/>
                </a:lnTo>
                <a:lnTo>
                  <a:pt x="1177298" y="291943"/>
                </a:lnTo>
                <a:lnTo>
                  <a:pt x="1169226" y="290314"/>
                </a:lnTo>
                <a:lnTo>
                  <a:pt x="1355855" y="290314"/>
                </a:lnTo>
                <a:lnTo>
                  <a:pt x="1355855" y="331791"/>
                </a:lnTo>
                <a:close/>
              </a:path>
              <a:path w="1356359" h="788034">
                <a:moveTo>
                  <a:pt x="1355855" y="494999"/>
                </a:moveTo>
                <a:lnTo>
                  <a:pt x="1176783" y="494999"/>
                </a:lnTo>
                <a:lnTo>
                  <a:pt x="1184857" y="493369"/>
                </a:lnTo>
                <a:lnTo>
                  <a:pt x="1191449" y="488924"/>
                </a:lnTo>
                <a:lnTo>
                  <a:pt x="1195893" y="482332"/>
                </a:lnTo>
                <a:lnTo>
                  <a:pt x="1197522" y="474260"/>
                </a:lnTo>
                <a:lnTo>
                  <a:pt x="1195893" y="466187"/>
                </a:lnTo>
                <a:lnTo>
                  <a:pt x="1191449" y="459595"/>
                </a:lnTo>
                <a:lnTo>
                  <a:pt x="1184857" y="455151"/>
                </a:lnTo>
                <a:lnTo>
                  <a:pt x="1176783" y="453522"/>
                </a:lnTo>
                <a:lnTo>
                  <a:pt x="1355855" y="453522"/>
                </a:lnTo>
                <a:lnTo>
                  <a:pt x="1355855" y="494999"/>
                </a:lnTo>
                <a:close/>
              </a:path>
              <a:path w="1356359" h="788034">
                <a:moveTo>
                  <a:pt x="1355855" y="663574"/>
                </a:moveTo>
                <a:lnTo>
                  <a:pt x="1176787" y="663574"/>
                </a:lnTo>
                <a:lnTo>
                  <a:pt x="1184859" y="661945"/>
                </a:lnTo>
                <a:lnTo>
                  <a:pt x="1191451" y="657501"/>
                </a:lnTo>
                <a:lnTo>
                  <a:pt x="1195896" y="650909"/>
                </a:lnTo>
                <a:lnTo>
                  <a:pt x="1197526" y="642836"/>
                </a:lnTo>
                <a:lnTo>
                  <a:pt x="1195896" y="634762"/>
                </a:lnTo>
                <a:lnTo>
                  <a:pt x="1191451" y="628170"/>
                </a:lnTo>
                <a:lnTo>
                  <a:pt x="1184859" y="623726"/>
                </a:lnTo>
                <a:lnTo>
                  <a:pt x="1176787" y="622097"/>
                </a:lnTo>
                <a:lnTo>
                  <a:pt x="1355855" y="622097"/>
                </a:lnTo>
                <a:lnTo>
                  <a:pt x="1355855" y="663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75499" y="9228835"/>
            <a:ext cx="373380" cy="581025"/>
          </a:xfrm>
          <a:custGeom>
            <a:avLst/>
            <a:gdLst/>
            <a:ahLst/>
            <a:cxnLst/>
            <a:rect l="l" t="t" r="r" b="b"/>
            <a:pathLst>
              <a:path w="373380" h="581025">
                <a:moveTo>
                  <a:pt x="165887" y="0"/>
                </a:moveTo>
                <a:lnTo>
                  <a:pt x="0" y="0"/>
                </a:lnTo>
                <a:lnTo>
                  <a:pt x="0" y="580631"/>
                </a:lnTo>
                <a:lnTo>
                  <a:pt x="165887" y="580631"/>
                </a:lnTo>
                <a:lnTo>
                  <a:pt x="165887" y="0"/>
                </a:lnTo>
                <a:close/>
              </a:path>
              <a:path w="373380" h="581025">
                <a:moveTo>
                  <a:pt x="373253" y="0"/>
                </a:moveTo>
                <a:lnTo>
                  <a:pt x="207365" y="0"/>
                </a:lnTo>
                <a:lnTo>
                  <a:pt x="207365" y="580631"/>
                </a:lnTo>
                <a:lnTo>
                  <a:pt x="373253" y="580631"/>
                </a:lnTo>
                <a:lnTo>
                  <a:pt x="3732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09599" y="7818742"/>
            <a:ext cx="1990725" cy="1369060"/>
          </a:xfrm>
          <a:custGeom>
            <a:avLst/>
            <a:gdLst/>
            <a:ahLst/>
            <a:cxnLst/>
            <a:rect l="l" t="t" r="r" b="b"/>
            <a:pathLst>
              <a:path w="1990725" h="1369059">
                <a:moveTo>
                  <a:pt x="995362" y="725792"/>
                </a:moveTo>
                <a:lnTo>
                  <a:pt x="990473" y="701598"/>
                </a:lnTo>
                <a:lnTo>
                  <a:pt x="977125" y="681812"/>
                </a:lnTo>
                <a:lnTo>
                  <a:pt x="957351" y="668477"/>
                </a:lnTo>
                <a:lnTo>
                  <a:pt x="933157" y="663575"/>
                </a:lnTo>
                <a:lnTo>
                  <a:pt x="228104" y="663575"/>
                </a:lnTo>
                <a:lnTo>
                  <a:pt x="182194" y="668223"/>
                </a:lnTo>
                <a:lnTo>
                  <a:pt x="139407" y="681532"/>
                </a:lnTo>
                <a:lnTo>
                  <a:pt x="100660" y="702589"/>
                </a:lnTo>
                <a:lnTo>
                  <a:pt x="66890" y="730465"/>
                </a:lnTo>
                <a:lnTo>
                  <a:pt x="39014" y="764235"/>
                </a:lnTo>
                <a:lnTo>
                  <a:pt x="17957" y="802982"/>
                </a:lnTo>
                <a:lnTo>
                  <a:pt x="4648" y="845769"/>
                </a:lnTo>
                <a:lnTo>
                  <a:pt x="0" y="891679"/>
                </a:lnTo>
                <a:lnTo>
                  <a:pt x="0" y="1264945"/>
                </a:lnTo>
                <a:lnTo>
                  <a:pt x="8166" y="1305267"/>
                </a:lnTo>
                <a:lnTo>
                  <a:pt x="30403" y="1338224"/>
                </a:lnTo>
                <a:lnTo>
                  <a:pt x="63360" y="1360462"/>
                </a:lnTo>
                <a:lnTo>
                  <a:pt x="103682" y="1368628"/>
                </a:lnTo>
                <a:lnTo>
                  <a:pt x="124421" y="1368628"/>
                </a:lnTo>
                <a:lnTo>
                  <a:pt x="124421" y="933157"/>
                </a:lnTo>
                <a:lnTo>
                  <a:pt x="126060" y="925080"/>
                </a:lnTo>
                <a:lnTo>
                  <a:pt x="130505" y="918489"/>
                </a:lnTo>
                <a:lnTo>
                  <a:pt x="137096" y="914044"/>
                </a:lnTo>
                <a:lnTo>
                  <a:pt x="145161" y="912418"/>
                </a:lnTo>
                <a:lnTo>
                  <a:pt x="153238" y="914044"/>
                </a:lnTo>
                <a:lnTo>
                  <a:pt x="159829" y="918489"/>
                </a:lnTo>
                <a:lnTo>
                  <a:pt x="164274" y="925080"/>
                </a:lnTo>
                <a:lnTo>
                  <a:pt x="165900" y="933157"/>
                </a:lnTo>
                <a:lnTo>
                  <a:pt x="165900" y="1368628"/>
                </a:lnTo>
                <a:lnTo>
                  <a:pt x="539165" y="1368628"/>
                </a:lnTo>
                <a:lnTo>
                  <a:pt x="539165" y="808736"/>
                </a:lnTo>
                <a:lnTo>
                  <a:pt x="540791" y="800658"/>
                </a:lnTo>
                <a:lnTo>
                  <a:pt x="545236" y="794067"/>
                </a:lnTo>
                <a:lnTo>
                  <a:pt x="551827" y="789622"/>
                </a:lnTo>
                <a:lnTo>
                  <a:pt x="559904" y="787996"/>
                </a:lnTo>
                <a:lnTo>
                  <a:pt x="933157" y="787996"/>
                </a:lnTo>
                <a:lnTo>
                  <a:pt x="957376" y="783107"/>
                </a:lnTo>
                <a:lnTo>
                  <a:pt x="977138" y="769772"/>
                </a:lnTo>
                <a:lnTo>
                  <a:pt x="990473" y="749998"/>
                </a:lnTo>
                <a:lnTo>
                  <a:pt x="995362" y="725792"/>
                </a:lnTo>
                <a:close/>
              </a:path>
              <a:path w="1990725" h="1369059">
                <a:moveTo>
                  <a:pt x="1990725" y="103682"/>
                </a:moveTo>
                <a:lnTo>
                  <a:pt x="1982571" y="63360"/>
                </a:lnTo>
                <a:lnTo>
                  <a:pt x="1960321" y="30403"/>
                </a:lnTo>
                <a:lnTo>
                  <a:pt x="1927364" y="8166"/>
                </a:lnTo>
                <a:lnTo>
                  <a:pt x="1887042" y="0"/>
                </a:lnTo>
                <a:lnTo>
                  <a:pt x="435470" y="0"/>
                </a:lnTo>
                <a:lnTo>
                  <a:pt x="395147" y="8166"/>
                </a:lnTo>
                <a:lnTo>
                  <a:pt x="362191" y="30403"/>
                </a:lnTo>
                <a:lnTo>
                  <a:pt x="339953" y="63360"/>
                </a:lnTo>
                <a:lnTo>
                  <a:pt x="331787" y="103682"/>
                </a:lnTo>
                <a:lnTo>
                  <a:pt x="331787" y="295414"/>
                </a:lnTo>
                <a:lnTo>
                  <a:pt x="365480" y="294678"/>
                </a:lnTo>
                <a:lnTo>
                  <a:pt x="397827" y="299847"/>
                </a:lnTo>
                <a:lnTo>
                  <a:pt x="428269" y="310489"/>
                </a:lnTo>
                <a:lnTo>
                  <a:pt x="456209" y="326161"/>
                </a:lnTo>
                <a:lnTo>
                  <a:pt x="456209" y="145161"/>
                </a:lnTo>
                <a:lnTo>
                  <a:pt x="457835" y="137083"/>
                </a:lnTo>
                <a:lnTo>
                  <a:pt x="462280" y="130492"/>
                </a:lnTo>
                <a:lnTo>
                  <a:pt x="468871" y="126047"/>
                </a:lnTo>
                <a:lnTo>
                  <a:pt x="476948" y="124421"/>
                </a:lnTo>
                <a:lnTo>
                  <a:pt x="1845576" y="124421"/>
                </a:lnTo>
                <a:lnTo>
                  <a:pt x="1853641" y="126047"/>
                </a:lnTo>
                <a:lnTo>
                  <a:pt x="1860232" y="130492"/>
                </a:lnTo>
                <a:lnTo>
                  <a:pt x="1864677" y="137083"/>
                </a:lnTo>
                <a:lnTo>
                  <a:pt x="1866315" y="145161"/>
                </a:lnTo>
                <a:lnTo>
                  <a:pt x="1866315" y="974623"/>
                </a:lnTo>
                <a:lnTo>
                  <a:pt x="1864677" y="982700"/>
                </a:lnTo>
                <a:lnTo>
                  <a:pt x="1860232" y="989291"/>
                </a:lnTo>
                <a:lnTo>
                  <a:pt x="1853641" y="993736"/>
                </a:lnTo>
                <a:lnTo>
                  <a:pt x="1845576" y="995362"/>
                </a:lnTo>
                <a:lnTo>
                  <a:pt x="580631" y="995362"/>
                </a:lnTo>
                <a:lnTo>
                  <a:pt x="580631" y="1119784"/>
                </a:lnTo>
                <a:lnTo>
                  <a:pt x="1887042" y="1119784"/>
                </a:lnTo>
                <a:lnTo>
                  <a:pt x="1927364" y="1111631"/>
                </a:lnTo>
                <a:lnTo>
                  <a:pt x="1960333" y="1089380"/>
                </a:lnTo>
                <a:lnTo>
                  <a:pt x="1982571" y="1056424"/>
                </a:lnTo>
                <a:lnTo>
                  <a:pt x="1990725" y="1016101"/>
                </a:lnTo>
                <a:lnTo>
                  <a:pt x="1990725" y="1036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95379" y="7818735"/>
            <a:ext cx="2047874" cy="204787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80701" y="4414120"/>
            <a:ext cx="3743324" cy="1133474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58787" y="1457287"/>
            <a:ext cx="1013206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-15" dirty="0"/>
              <a:t>T</a:t>
            </a:r>
            <a:r>
              <a:rPr sz="9000" spc="-20" dirty="0"/>
              <a:t>R</a:t>
            </a:r>
            <a:r>
              <a:rPr sz="9000" spc="765" dirty="0"/>
              <a:t>A</a:t>
            </a:r>
            <a:r>
              <a:rPr sz="9000" spc="-1490" dirty="0"/>
              <a:t>I</a:t>
            </a:r>
            <a:r>
              <a:rPr sz="9000" spc="135" dirty="0"/>
              <a:t>N</a:t>
            </a:r>
            <a:r>
              <a:rPr sz="9000" spc="-1490" dirty="0"/>
              <a:t>I</a:t>
            </a:r>
            <a:r>
              <a:rPr sz="9000" spc="135" dirty="0"/>
              <a:t>N</a:t>
            </a:r>
            <a:r>
              <a:rPr sz="9000" spc="-20" dirty="0"/>
              <a:t>G</a:t>
            </a:r>
            <a:r>
              <a:rPr sz="9000" spc="-550" dirty="0"/>
              <a:t> </a:t>
            </a:r>
            <a:r>
              <a:rPr sz="9000" spc="204" dirty="0"/>
              <a:t>P</a:t>
            </a:r>
            <a:r>
              <a:rPr sz="9000" spc="195" dirty="0"/>
              <a:t>H</a:t>
            </a:r>
            <a:r>
              <a:rPr sz="9000" spc="765" dirty="0"/>
              <a:t>A</a:t>
            </a:r>
            <a:r>
              <a:rPr sz="9000" spc="95" dirty="0"/>
              <a:t>S</a:t>
            </a:r>
            <a:r>
              <a:rPr sz="9000" spc="525" dirty="0"/>
              <a:t>E</a:t>
            </a:r>
            <a:endParaRPr sz="9000"/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68031" y="4352579"/>
            <a:ext cx="3743324" cy="113347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164666" y="5761767"/>
            <a:ext cx="504824" cy="166687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616586" y="8273402"/>
            <a:ext cx="3743324" cy="113347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159619" y="6387894"/>
            <a:ext cx="141986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75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2500" spc="14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2500" spc="375" dirty="0">
                <a:solidFill>
                  <a:srgbClr val="004AAC"/>
                </a:solidFill>
                <a:latin typeface="Tahoma"/>
                <a:cs typeface="Tahoma"/>
              </a:rPr>
              <a:t>w</a:t>
            </a:r>
            <a:r>
              <a:rPr sz="2500" spc="-14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500" spc="315" dirty="0">
                <a:solidFill>
                  <a:srgbClr val="004AAC"/>
                </a:solidFill>
                <a:latin typeface="Tahoma"/>
                <a:cs typeface="Tahoma"/>
              </a:rPr>
              <a:t>d</a:t>
            </a:r>
            <a:r>
              <a:rPr sz="2500" spc="14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2500" spc="17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2500" spc="150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68834" y="6475646"/>
            <a:ext cx="22606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70" dirty="0">
                <a:solidFill>
                  <a:srgbClr val="004AAC"/>
                </a:solidFill>
                <a:latin typeface="Tahoma"/>
                <a:cs typeface="Tahoma"/>
              </a:rPr>
              <a:t>preprocessing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819586" y="5665313"/>
            <a:ext cx="24320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70" dirty="0">
                <a:solidFill>
                  <a:srgbClr val="004AAC"/>
                </a:solidFill>
                <a:latin typeface="Tahoma"/>
                <a:cs typeface="Tahoma"/>
              </a:rPr>
              <a:t>processed</a:t>
            </a:r>
            <a:r>
              <a:rPr sz="2500" spc="-17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500" spc="195" dirty="0">
                <a:solidFill>
                  <a:srgbClr val="004AAC"/>
                </a:solidFill>
                <a:latin typeface="Tahoma"/>
                <a:cs typeface="Tahoma"/>
              </a:rPr>
              <a:t>data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512526" y="9470288"/>
            <a:ext cx="127063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75" dirty="0">
                <a:solidFill>
                  <a:srgbClr val="004AAC"/>
                </a:solidFill>
                <a:latin typeface="Tahoma"/>
                <a:cs typeface="Tahoma"/>
              </a:rPr>
              <a:t>training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82248" y="9786741"/>
            <a:ext cx="22777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7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2500" spc="75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2500" spc="14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2500" spc="135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2500" spc="254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2500" spc="14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2500" spc="320" dirty="0">
                <a:solidFill>
                  <a:srgbClr val="004AAC"/>
                </a:solidFill>
                <a:latin typeface="Tahoma"/>
                <a:cs typeface="Tahoma"/>
              </a:rPr>
              <a:t>d</a:t>
            </a:r>
            <a:r>
              <a:rPr sz="2500" spc="-14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500" spc="500" dirty="0">
                <a:solidFill>
                  <a:srgbClr val="004AAC"/>
                </a:solidFill>
                <a:latin typeface="Tahoma"/>
                <a:cs typeface="Tahoma"/>
              </a:rPr>
              <a:t>m</a:t>
            </a:r>
            <a:r>
              <a:rPr sz="2500" spc="200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2500" spc="315" dirty="0">
                <a:solidFill>
                  <a:srgbClr val="004AAC"/>
                </a:solidFill>
                <a:latin typeface="Tahoma"/>
                <a:cs typeface="Tahoma"/>
              </a:rPr>
              <a:t>d</a:t>
            </a:r>
            <a:r>
              <a:rPr sz="2500" spc="14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2500" spc="165" dirty="0">
                <a:solidFill>
                  <a:srgbClr val="004AAC"/>
                </a:solidFill>
                <a:latin typeface="Tahoma"/>
                <a:cs typeface="Tahoma"/>
              </a:rPr>
              <a:t>l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96789" y="3568279"/>
            <a:ext cx="3150235" cy="133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4999"/>
              </a:lnSpc>
              <a:spcBef>
                <a:spcPts val="100"/>
              </a:spcBef>
            </a:pPr>
            <a:r>
              <a:rPr sz="2500" spc="140" dirty="0">
                <a:solidFill>
                  <a:srgbClr val="004AAC"/>
                </a:solidFill>
                <a:latin typeface="Tahoma"/>
                <a:cs typeface="Tahoma"/>
              </a:rPr>
              <a:t>feature </a:t>
            </a:r>
            <a:r>
              <a:rPr sz="2500" spc="170" dirty="0">
                <a:solidFill>
                  <a:srgbClr val="004AAC"/>
                </a:solidFill>
                <a:latin typeface="Tahoma"/>
                <a:cs typeface="Tahoma"/>
              </a:rPr>
              <a:t>selection </a:t>
            </a:r>
            <a:r>
              <a:rPr sz="2500" spc="17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500" spc="185" dirty="0">
                <a:solidFill>
                  <a:srgbClr val="004AAC"/>
                </a:solidFill>
                <a:latin typeface="Tahoma"/>
                <a:cs typeface="Tahoma"/>
              </a:rPr>
              <a:t>NULL</a:t>
            </a:r>
            <a:r>
              <a:rPr sz="2500" spc="-17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500" spc="150" dirty="0">
                <a:solidFill>
                  <a:srgbClr val="004AAC"/>
                </a:solidFill>
                <a:latin typeface="Tahoma"/>
                <a:cs typeface="Tahoma"/>
              </a:rPr>
              <a:t>value</a:t>
            </a:r>
            <a:r>
              <a:rPr sz="2500" spc="-17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500" spc="185" dirty="0">
                <a:solidFill>
                  <a:srgbClr val="004AAC"/>
                </a:solidFill>
                <a:latin typeface="Tahoma"/>
                <a:cs typeface="Tahoma"/>
              </a:rPr>
              <a:t>removal </a:t>
            </a:r>
            <a:r>
              <a:rPr sz="2500" spc="-76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500" spc="90" dirty="0">
                <a:solidFill>
                  <a:srgbClr val="004AAC"/>
                </a:solidFill>
                <a:latin typeface="Tahoma"/>
                <a:cs typeface="Tahoma"/>
              </a:rPr>
              <a:t>etc.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565213" y="6443898"/>
            <a:ext cx="3865879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250" dirty="0">
                <a:solidFill>
                  <a:srgbClr val="004AAC"/>
                </a:solidFill>
                <a:latin typeface="Tahoma"/>
                <a:cs typeface="Tahoma"/>
              </a:rPr>
              <a:t>c</a:t>
            </a:r>
            <a:r>
              <a:rPr sz="2500" spc="165" dirty="0">
                <a:solidFill>
                  <a:srgbClr val="004AAC"/>
                </a:solidFill>
                <a:latin typeface="Tahoma"/>
                <a:cs typeface="Tahoma"/>
              </a:rPr>
              <a:t>l</a:t>
            </a:r>
            <a:r>
              <a:rPr sz="2500" spc="14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2500" spc="50" dirty="0">
                <a:solidFill>
                  <a:srgbClr val="004AAC"/>
                </a:solidFill>
                <a:latin typeface="Tahoma"/>
                <a:cs typeface="Tahoma"/>
              </a:rPr>
              <a:t>ss</a:t>
            </a:r>
            <a:r>
              <a:rPr sz="2500" spc="135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2500" spc="55" dirty="0">
                <a:solidFill>
                  <a:srgbClr val="004AAC"/>
                </a:solidFill>
                <a:latin typeface="Tahoma"/>
                <a:cs typeface="Tahoma"/>
              </a:rPr>
              <a:t>f</a:t>
            </a:r>
            <a:r>
              <a:rPr sz="2500" spc="135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2500" spc="250" dirty="0">
                <a:solidFill>
                  <a:srgbClr val="004AAC"/>
                </a:solidFill>
                <a:latin typeface="Tahoma"/>
                <a:cs typeface="Tahoma"/>
              </a:rPr>
              <a:t>c</a:t>
            </a:r>
            <a:r>
              <a:rPr sz="2500" spc="14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2500" spc="17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2500" spc="135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2500" spc="200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2500" spc="260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2500" spc="-14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500" spc="14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2500" spc="165" dirty="0">
                <a:solidFill>
                  <a:srgbClr val="004AAC"/>
                </a:solidFill>
                <a:latin typeface="Tahoma"/>
                <a:cs typeface="Tahoma"/>
              </a:rPr>
              <a:t>l</a:t>
            </a:r>
            <a:r>
              <a:rPr sz="2500" spc="210" dirty="0">
                <a:solidFill>
                  <a:srgbClr val="004AAC"/>
                </a:solidFill>
                <a:latin typeface="Tahoma"/>
                <a:cs typeface="Tahoma"/>
              </a:rPr>
              <a:t>g</a:t>
            </a:r>
            <a:r>
              <a:rPr sz="2500" spc="200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2500" spc="75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2500" spc="135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2500" spc="17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2500" spc="270" dirty="0">
                <a:solidFill>
                  <a:srgbClr val="004AAC"/>
                </a:solidFill>
                <a:latin typeface="Tahoma"/>
                <a:cs typeface="Tahoma"/>
              </a:rPr>
              <a:t>h</a:t>
            </a:r>
            <a:r>
              <a:rPr sz="2500" spc="500" dirty="0">
                <a:solidFill>
                  <a:srgbClr val="004AAC"/>
                </a:solidFill>
                <a:latin typeface="Tahoma"/>
                <a:cs typeface="Tahoma"/>
              </a:rPr>
              <a:t>m</a:t>
            </a:r>
            <a:r>
              <a:rPr sz="2500" spc="55" dirty="0">
                <a:solidFill>
                  <a:srgbClr val="004AAC"/>
                </a:solidFill>
                <a:latin typeface="Tahoma"/>
                <a:cs typeface="Tahoma"/>
              </a:rPr>
              <a:t>s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850" y="0"/>
            <a:ext cx="13815694" cy="10288905"/>
            <a:chOff x="-3850" y="0"/>
            <a:chExt cx="13815694" cy="10288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50" y="0"/>
              <a:ext cx="10451423" cy="78131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" y="7467907"/>
              <a:ext cx="6148113" cy="281908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87" y="3812530"/>
              <a:ext cx="2257424" cy="17335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1381" y="3895528"/>
              <a:ext cx="2047874" cy="20478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0700" y="4414120"/>
              <a:ext cx="3743324" cy="11334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8031" y="4352579"/>
              <a:ext cx="3743324" cy="113347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433886" y="4018070"/>
            <a:ext cx="2857499" cy="24764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58787" y="1457287"/>
            <a:ext cx="936752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-15" dirty="0"/>
              <a:t>T</a:t>
            </a:r>
            <a:r>
              <a:rPr sz="9000" spc="525" dirty="0"/>
              <a:t>E</a:t>
            </a:r>
            <a:r>
              <a:rPr sz="9000" spc="95" dirty="0"/>
              <a:t>S</a:t>
            </a:r>
            <a:r>
              <a:rPr sz="9000" spc="-15" dirty="0"/>
              <a:t>T</a:t>
            </a:r>
            <a:r>
              <a:rPr sz="9000" spc="-1490" dirty="0"/>
              <a:t>I</a:t>
            </a:r>
            <a:r>
              <a:rPr sz="9000" spc="135" dirty="0"/>
              <a:t>N</a:t>
            </a:r>
            <a:r>
              <a:rPr sz="9000" spc="-20" dirty="0"/>
              <a:t>G</a:t>
            </a:r>
            <a:r>
              <a:rPr sz="9000" spc="-550" dirty="0"/>
              <a:t> </a:t>
            </a:r>
            <a:r>
              <a:rPr sz="9000" spc="204" dirty="0"/>
              <a:t>P</a:t>
            </a:r>
            <a:r>
              <a:rPr sz="9000" spc="195" dirty="0"/>
              <a:t>H</a:t>
            </a:r>
            <a:r>
              <a:rPr sz="9000" spc="765" dirty="0"/>
              <a:t>A</a:t>
            </a:r>
            <a:r>
              <a:rPr sz="9000" spc="95" dirty="0"/>
              <a:t>S</a:t>
            </a:r>
            <a:r>
              <a:rPr sz="9000" spc="525" dirty="0"/>
              <a:t>E</a:t>
            </a:r>
            <a:endParaRPr sz="9000"/>
          </a:p>
        </p:txBody>
      </p:sp>
      <p:sp>
        <p:nvSpPr>
          <p:cNvPr id="11" name="object 11"/>
          <p:cNvSpPr txBox="1"/>
          <p:nvPr/>
        </p:nvSpPr>
        <p:spPr>
          <a:xfrm>
            <a:off x="1116607" y="6387894"/>
            <a:ext cx="150622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254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2500" spc="14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2500" spc="375" dirty="0">
                <a:solidFill>
                  <a:srgbClr val="004AAC"/>
                </a:solidFill>
                <a:latin typeface="Tahoma"/>
                <a:cs typeface="Tahoma"/>
              </a:rPr>
              <a:t>w</a:t>
            </a:r>
            <a:r>
              <a:rPr sz="2500" spc="-14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500" spc="315" dirty="0">
                <a:solidFill>
                  <a:srgbClr val="004AAC"/>
                </a:solidFill>
                <a:latin typeface="Tahoma"/>
                <a:cs typeface="Tahoma"/>
              </a:rPr>
              <a:t>d</a:t>
            </a:r>
            <a:r>
              <a:rPr sz="2500" spc="14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2500" spc="17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2500" spc="150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60202" y="6475646"/>
            <a:ext cx="22777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7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2500" spc="75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2500" spc="14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2500" spc="135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2500" spc="254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2500" spc="14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2500" spc="320" dirty="0">
                <a:solidFill>
                  <a:srgbClr val="004AAC"/>
                </a:solidFill>
                <a:latin typeface="Tahoma"/>
                <a:cs typeface="Tahoma"/>
              </a:rPr>
              <a:t>d</a:t>
            </a:r>
            <a:r>
              <a:rPr sz="2500" spc="-14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500" spc="500" dirty="0">
                <a:solidFill>
                  <a:srgbClr val="004AAC"/>
                </a:solidFill>
                <a:latin typeface="Tahoma"/>
                <a:cs typeface="Tahoma"/>
              </a:rPr>
              <a:t>m</a:t>
            </a:r>
            <a:r>
              <a:rPr sz="2500" spc="200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2500" spc="315" dirty="0">
                <a:solidFill>
                  <a:srgbClr val="004AAC"/>
                </a:solidFill>
                <a:latin typeface="Tahoma"/>
                <a:cs typeface="Tahoma"/>
              </a:rPr>
              <a:t>d</a:t>
            </a:r>
            <a:r>
              <a:rPr sz="2500" spc="14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2500" spc="165" dirty="0">
                <a:solidFill>
                  <a:srgbClr val="004AAC"/>
                </a:solidFill>
                <a:latin typeface="Tahoma"/>
                <a:cs typeface="Tahoma"/>
              </a:rPr>
              <a:t>l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833258" y="6762545"/>
            <a:ext cx="111315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220" dirty="0">
                <a:solidFill>
                  <a:srgbClr val="004AAC"/>
                </a:solidFill>
                <a:latin typeface="Tahoma"/>
                <a:cs typeface="Tahoma"/>
              </a:rPr>
              <a:t>output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623</Words>
  <Application>Microsoft Office PowerPoint</Application>
  <PresentationFormat>Custom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Tahoma</vt:lpstr>
      <vt:lpstr>Office Theme</vt:lpstr>
      <vt:lpstr>EMAIL SPAM  DETECTION</vt:lpstr>
      <vt:lpstr>TABLE OF CONTENT</vt:lpstr>
      <vt:lpstr>INTRODUCTION</vt:lpstr>
      <vt:lpstr>LITERATURE REVIEW</vt:lpstr>
      <vt:lpstr>DATSET  DESCRIPTION</vt:lpstr>
      <vt:lpstr>DATSET  DESCRIPTION</vt:lpstr>
      <vt:lpstr>step-1--&gt; data preprocessing this step contains data preprocessing  such as removal of NULL values, filling  of emply values, feature selection,  feature extraction etc.</vt:lpstr>
      <vt:lpstr>TRAINING PHASE</vt:lpstr>
      <vt:lpstr>TESTING PHASE</vt:lpstr>
      <vt:lpstr>ALGORITHM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email spam</dc:title>
  <dc:creator>Dhruv Patel</dc:creator>
  <cp:keywords>DAFvCpFBaeM,BAFOrs9spgE</cp:keywords>
  <cp:lastModifiedBy>Dhruv Lunagariya</cp:lastModifiedBy>
  <cp:revision>1</cp:revision>
  <dcterms:created xsi:type="dcterms:W3CDTF">2023-09-21T09:43:29Z</dcterms:created>
  <dcterms:modified xsi:type="dcterms:W3CDTF">2023-09-21T10:55:10Z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2023-09-21T00:00:00Z</vt:filetime>
  </property>
  <property fmtid="{D5CDD505-2E9C-101B-9397-08002B2CF9AE}" pid="3" name="Creator">
    <vt:lpwstr>Canva</vt:lpwstr>
  </property>
  <property fmtid="{D5CDD505-2E9C-101B-9397-08002B2CF9AE}" pid="4" name="LastSaved">
    <vt:filetime>2023-09-21T00:00:00Z</vt:filetime>
  </property>
</Properties>
</file>